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73" autoAdjust="0"/>
  </p:normalViewPr>
  <p:slideViewPr>
    <p:cSldViewPr snapToGrid="0" snapToObjects="1">
      <p:cViewPr varScale="1">
        <p:scale>
          <a:sx n="69" d="100"/>
          <a:sy n="69" d="100"/>
        </p:scale>
        <p:origin x="157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51802-6A2B-4FC4-97D3-46A1F00529CA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2673A-DE19-4CC3-86C6-F090E0A8F5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60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A2673A-DE19-4CC3-86C6-F090E0A8F55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231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48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05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892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4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2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77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35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832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861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49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14/10/2025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672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78" name="Straight Connector 1177">
            <a:extLst>
              <a:ext uri="{FF2B5EF4-FFF2-40B4-BE49-F238E27FC236}">
                <a16:creationId xmlns:a16="http://schemas.microsoft.com/office/drawing/2014/main" id="{F70CE205-FA60-4A29-6A12-5661EE364869}"/>
              </a:ext>
            </a:extLst>
          </p:cNvPr>
          <p:cNvCxnSpPr>
            <a:cxnSpLocks/>
          </p:cNvCxnSpPr>
          <p:nvPr/>
        </p:nvCxnSpPr>
        <p:spPr>
          <a:xfrm flipH="1">
            <a:off x="8824187" y="3236358"/>
            <a:ext cx="83" cy="384707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50" name="Group 1149">
            <a:extLst>
              <a:ext uri="{FF2B5EF4-FFF2-40B4-BE49-F238E27FC236}">
                <a16:creationId xmlns:a16="http://schemas.microsoft.com/office/drawing/2014/main" id="{3448AF3E-4CE6-4DAD-25C4-92E68D23A0D0}"/>
              </a:ext>
            </a:extLst>
          </p:cNvPr>
          <p:cNvGrpSpPr/>
          <p:nvPr/>
        </p:nvGrpSpPr>
        <p:grpSpPr>
          <a:xfrm>
            <a:off x="8266151" y="4447920"/>
            <a:ext cx="1580789" cy="1231015"/>
            <a:chOff x="7990755" y="3820925"/>
            <a:chExt cx="1440523" cy="1161727"/>
          </a:xfrm>
        </p:grpSpPr>
        <p:pic>
          <p:nvPicPr>
            <p:cNvPr id="1139" name="Picture 1138">
              <a:extLst>
                <a:ext uri="{FF2B5EF4-FFF2-40B4-BE49-F238E27FC236}">
                  <a16:creationId xmlns:a16="http://schemas.microsoft.com/office/drawing/2014/main" id="{1327BB9E-CF99-871B-476F-CABE6D72D9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30000"/>
            </a:blip>
            <a:srcRect b="12300"/>
            <a:stretch/>
          </p:blipFill>
          <p:spPr>
            <a:xfrm>
              <a:off x="8071943" y="3848614"/>
              <a:ext cx="1291853" cy="1134038"/>
            </a:xfrm>
            <a:prstGeom prst="rect">
              <a:avLst/>
            </a:prstGeom>
          </p:spPr>
        </p:pic>
        <p:sp>
          <p:nvSpPr>
            <p:cNvPr id="1140" name="Rectangle 1139">
              <a:extLst>
                <a:ext uri="{FF2B5EF4-FFF2-40B4-BE49-F238E27FC236}">
                  <a16:creationId xmlns:a16="http://schemas.microsoft.com/office/drawing/2014/main" id="{189D755A-A2F2-B071-C0D9-D7CA65035AB2}"/>
                </a:ext>
              </a:extLst>
            </p:cNvPr>
            <p:cNvSpPr/>
            <p:nvPr/>
          </p:nvSpPr>
          <p:spPr>
            <a:xfrm>
              <a:off x="8244987" y="4020282"/>
              <a:ext cx="317122" cy="15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1" name="Rectangle 1140">
              <a:extLst>
                <a:ext uri="{FF2B5EF4-FFF2-40B4-BE49-F238E27FC236}">
                  <a16:creationId xmlns:a16="http://schemas.microsoft.com/office/drawing/2014/main" id="{4572AFEC-2EE0-5F8A-AF54-2B69AADCC2D4}"/>
                </a:ext>
              </a:extLst>
            </p:cNvPr>
            <p:cNvSpPr/>
            <p:nvPr/>
          </p:nvSpPr>
          <p:spPr>
            <a:xfrm>
              <a:off x="8244987" y="4342519"/>
              <a:ext cx="965444" cy="48065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2" name="TextBox 1141">
              <a:extLst>
                <a:ext uri="{FF2B5EF4-FFF2-40B4-BE49-F238E27FC236}">
                  <a16:creationId xmlns:a16="http://schemas.microsoft.com/office/drawing/2014/main" id="{D8D80777-7E36-33EF-E789-374A394228C5}"/>
                </a:ext>
              </a:extLst>
            </p:cNvPr>
            <p:cNvSpPr txBox="1"/>
            <p:nvPr/>
          </p:nvSpPr>
          <p:spPr>
            <a:xfrm>
              <a:off x="8290695" y="4016669"/>
              <a:ext cx="22794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latin typeface="Verdana" panose="020B0604030504040204" pitchFamily="34" charset="0"/>
                  <a:ea typeface="Verdana" panose="020B0604030504040204" pitchFamily="34" charset="0"/>
                </a:rPr>
                <a:t>A</a:t>
              </a:r>
            </a:p>
          </p:txBody>
        </p:sp>
        <p:sp>
          <p:nvSpPr>
            <p:cNvPr id="1143" name="TextBox 1142">
              <a:extLst>
                <a:ext uri="{FF2B5EF4-FFF2-40B4-BE49-F238E27FC236}">
                  <a16:creationId xmlns:a16="http://schemas.microsoft.com/office/drawing/2014/main" id="{C9FD6D43-E18F-7BE2-607F-DC75B11FAA19}"/>
                </a:ext>
              </a:extLst>
            </p:cNvPr>
            <p:cNvSpPr txBox="1"/>
            <p:nvPr/>
          </p:nvSpPr>
          <p:spPr>
            <a:xfrm>
              <a:off x="8557069" y="4500041"/>
              <a:ext cx="227948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latin typeface="Verdana" panose="020B0604030504040204" pitchFamily="34" charset="0"/>
                  <a:ea typeface="Verdana" panose="020B0604030504040204" pitchFamily="34" charset="0"/>
                </a:rPr>
                <a:t>B</a:t>
              </a:r>
            </a:p>
          </p:txBody>
        </p:sp>
        <p:sp>
          <p:nvSpPr>
            <p:cNvPr id="1146" name="TextBox 1145">
              <a:extLst>
                <a:ext uri="{FF2B5EF4-FFF2-40B4-BE49-F238E27FC236}">
                  <a16:creationId xmlns:a16="http://schemas.microsoft.com/office/drawing/2014/main" id="{B13EEBE8-660A-4B55-C10B-4CE04DAB58E3}"/>
                </a:ext>
              </a:extLst>
            </p:cNvPr>
            <p:cNvSpPr txBox="1"/>
            <p:nvPr/>
          </p:nvSpPr>
          <p:spPr>
            <a:xfrm>
              <a:off x="8244987" y="3860145"/>
              <a:ext cx="34336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latin typeface="Verdana" panose="020B0604030504040204" pitchFamily="34" charset="0"/>
                  <a:ea typeface="Verdana" panose="020B0604030504040204" pitchFamily="34" charset="0"/>
                </a:rPr>
                <a:t>4 cm</a:t>
              </a:r>
            </a:p>
          </p:txBody>
        </p:sp>
        <p:sp>
          <p:nvSpPr>
            <p:cNvPr id="1147" name="TextBox 1146">
              <a:extLst>
                <a:ext uri="{FF2B5EF4-FFF2-40B4-BE49-F238E27FC236}">
                  <a16:creationId xmlns:a16="http://schemas.microsoft.com/office/drawing/2014/main" id="{307CFE11-3431-D734-6111-068445181EF1}"/>
                </a:ext>
              </a:extLst>
            </p:cNvPr>
            <p:cNvSpPr txBox="1"/>
            <p:nvPr/>
          </p:nvSpPr>
          <p:spPr>
            <a:xfrm>
              <a:off x="7990755" y="4012327"/>
              <a:ext cx="343364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500" dirty="0">
                  <a:latin typeface="Verdana" panose="020B0604030504040204" pitchFamily="34" charset="0"/>
                  <a:ea typeface="Verdana" panose="020B0604030504040204" pitchFamily="34" charset="0"/>
                </a:rPr>
                <a:t>2 cm</a:t>
              </a:r>
            </a:p>
          </p:txBody>
        </p:sp>
        <p:sp>
          <p:nvSpPr>
            <p:cNvPr id="1149" name="Rectangle 1148">
              <a:extLst>
                <a:ext uri="{FF2B5EF4-FFF2-40B4-BE49-F238E27FC236}">
                  <a16:creationId xmlns:a16="http://schemas.microsoft.com/office/drawing/2014/main" id="{23178CC9-724B-CA50-3930-4685C022E8D7}"/>
                </a:ext>
              </a:extLst>
            </p:cNvPr>
            <p:cNvSpPr/>
            <p:nvPr/>
          </p:nvSpPr>
          <p:spPr>
            <a:xfrm>
              <a:off x="8686800" y="3878385"/>
              <a:ext cx="623277" cy="405624"/>
            </a:xfrm>
            <a:prstGeom prst="rect">
              <a:avLst/>
            </a:prstGeom>
            <a:solidFill>
              <a:schemeClr val="bg1">
                <a:alpha val="63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48" name="TextBox 1147">
              <a:extLst>
                <a:ext uri="{FF2B5EF4-FFF2-40B4-BE49-F238E27FC236}">
                  <a16:creationId xmlns:a16="http://schemas.microsoft.com/office/drawing/2014/main" id="{0BFA0723-3A88-D1F5-F31A-F907FC2A46EA}"/>
                </a:ext>
              </a:extLst>
            </p:cNvPr>
            <p:cNvSpPr txBox="1"/>
            <p:nvPr/>
          </p:nvSpPr>
          <p:spPr>
            <a:xfrm>
              <a:off x="8562109" y="3820925"/>
              <a:ext cx="8691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latin typeface="Verdana" panose="020B0604030504040204" pitchFamily="34" charset="0"/>
                  <a:ea typeface="Verdana" panose="020B0604030504040204" pitchFamily="34" charset="0"/>
                </a:rPr>
                <a:t>Shape A has been enlarged by a scale factor of 3. What are Shape B’s dimensions? </a:t>
              </a:r>
            </a:p>
          </p:txBody>
        </p:sp>
      </p:grpSp>
      <p:grpSp>
        <p:nvGrpSpPr>
          <p:cNvPr id="1185" name="Group 1184">
            <a:extLst>
              <a:ext uri="{FF2B5EF4-FFF2-40B4-BE49-F238E27FC236}">
                <a16:creationId xmlns:a16="http://schemas.microsoft.com/office/drawing/2014/main" id="{4A149424-75C5-C47D-3CF8-15A27108C503}"/>
              </a:ext>
            </a:extLst>
          </p:cNvPr>
          <p:cNvGrpSpPr/>
          <p:nvPr/>
        </p:nvGrpSpPr>
        <p:grpSpPr>
          <a:xfrm>
            <a:off x="4350642" y="6370651"/>
            <a:ext cx="910030" cy="240161"/>
            <a:chOff x="4393789" y="6570564"/>
            <a:chExt cx="910030" cy="240161"/>
          </a:xfrm>
        </p:grpSpPr>
        <p:pic>
          <p:nvPicPr>
            <p:cNvPr id="7" name="Picture 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BD885144-36A4-F84B-854C-3F5EDE0A72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alphaModFix/>
            </a:blip>
            <a:srcRect l="27295" t="39259" r="27295" b="37778"/>
            <a:stretch/>
          </p:blipFill>
          <p:spPr>
            <a:xfrm>
              <a:off x="4393789" y="6570564"/>
              <a:ext cx="614606" cy="24016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F95CB-3461-9D47-9476-94F3633390B3}"/>
                </a:ext>
              </a:extLst>
            </p:cNvPr>
            <p:cNvSpPr txBox="1"/>
            <p:nvPr/>
          </p:nvSpPr>
          <p:spPr>
            <a:xfrm>
              <a:off x="4393789" y="6613701"/>
              <a:ext cx="910030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400" dirty="0">
                  <a:solidFill>
                    <a:schemeClr val="bg2">
                      <a:lumMod val="9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© 2022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FFB1AE6-2843-C5B0-C9A8-11679A0FC1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91605"/>
              </p:ext>
            </p:extLst>
          </p:nvPr>
        </p:nvGraphicFramePr>
        <p:xfrm>
          <a:off x="5979476" y="419967"/>
          <a:ext cx="88624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562">
                  <a:extLst>
                    <a:ext uri="{9D8B030D-6E8A-4147-A177-3AD203B41FA5}">
                      <a16:colId xmlns:a16="http://schemas.microsoft.com/office/drawing/2014/main" val="3695201226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1694826892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80396522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1889946947"/>
                    </a:ext>
                  </a:extLst>
                </a:gridCol>
              </a:tblGrid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967331"/>
                  </a:ext>
                </a:extLst>
              </a:tr>
              <a:tr h="199572"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276235"/>
                  </a:ext>
                </a:extLst>
              </a:tr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0560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7E353E6-9DB9-8613-3737-7982513D17AD}"/>
              </a:ext>
            </a:extLst>
          </p:cNvPr>
          <p:cNvSpPr txBox="1"/>
          <p:nvPr/>
        </p:nvSpPr>
        <p:spPr>
          <a:xfrm>
            <a:off x="194197" y="0"/>
            <a:ext cx="17474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adding and subtracting fractions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68FCB0F-BE24-8075-EFA8-C61E9729CD36}"/>
              </a:ext>
            </a:extLst>
          </p:cNvPr>
          <p:cNvSpPr txBox="1"/>
          <p:nvPr/>
        </p:nvSpPr>
        <p:spPr>
          <a:xfrm>
            <a:off x="2130961" y="81206"/>
            <a:ext cx="17474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comparing and </a:t>
            </a:r>
            <a:r>
              <a:rPr lang="en-GB" sz="1000" dirty="0">
                <a:latin typeface="Verdana" panose="020B0604030504040204" pitchFamily="34" charset="0"/>
                <a:ea typeface="Verdana" panose="020B0604030504040204" pitchFamily="34" charset="0"/>
              </a:rPr>
              <a:t>ordering </a:t>
            </a:r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fractions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81B3BCF-9E38-65DB-9676-5BE7C9FB7940}"/>
                  </a:ext>
                </a:extLst>
              </p:cNvPr>
              <p:cNvSpPr txBox="1"/>
              <p:nvPr/>
            </p:nvSpPr>
            <p:spPr>
              <a:xfrm>
                <a:off x="489707" y="487072"/>
                <a:ext cx="450444" cy="3057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4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400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400" dirty="0"/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81B3BCF-9E38-65DB-9676-5BE7C9FB7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707" y="487072"/>
                <a:ext cx="450444" cy="305725"/>
              </a:xfrm>
              <a:prstGeom prst="rect">
                <a:avLst/>
              </a:prstGeom>
              <a:blipFill>
                <a:blip r:embed="rId5"/>
                <a:stretch>
                  <a:fillRect l="-9459" t="-2000" r="-21622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C6CA5FC-292F-2830-E623-F60EEA458B0A}"/>
                  </a:ext>
                </a:extLst>
              </p:cNvPr>
              <p:cNvSpPr txBox="1"/>
              <p:nvPr/>
            </p:nvSpPr>
            <p:spPr>
              <a:xfrm>
                <a:off x="431305" y="942963"/>
                <a:ext cx="831959" cy="3059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400" dirty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4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40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400" dirty="0"/>
                  <a:t> 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C6CA5FC-292F-2830-E623-F60EEA458B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05" y="942963"/>
                <a:ext cx="831959" cy="305981"/>
              </a:xfrm>
              <a:prstGeom prst="rect">
                <a:avLst/>
              </a:prstGeom>
              <a:blipFill>
                <a:blip r:embed="rId6"/>
                <a:stretch>
                  <a:fillRect l="-5882" t="-4000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4C1E005C-C693-FE1A-DA64-298786668844}"/>
              </a:ext>
            </a:extLst>
          </p:cNvPr>
          <p:cNvSpPr txBox="1"/>
          <p:nvPr/>
        </p:nvSpPr>
        <p:spPr>
          <a:xfrm>
            <a:off x="489706" y="709762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5</a:t>
            </a:r>
            <a:endParaRPr lang="en-GB" sz="6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FA4462-A9D9-3136-F55A-AD9392D2CCA4}"/>
              </a:ext>
            </a:extLst>
          </p:cNvPr>
          <p:cNvSpPr txBox="1"/>
          <p:nvPr/>
        </p:nvSpPr>
        <p:spPr>
          <a:xfrm>
            <a:off x="491765" y="391846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5</a:t>
            </a:r>
            <a:endParaRPr lang="en-GB" sz="6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CBD2196-85F0-A813-D4CC-31077259E50A}"/>
              </a:ext>
            </a:extLst>
          </p:cNvPr>
          <p:cNvSpPr txBox="1"/>
          <p:nvPr/>
        </p:nvSpPr>
        <p:spPr>
          <a:xfrm>
            <a:off x="729375" y="717192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3</a:t>
            </a:r>
            <a:endParaRPr lang="en-GB" sz="6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484545C-BE96-9D1D-4DF7-74FD9A1BAF6D}"/>
              </a:ext>
            </a:extLst>
          </p:cNvPr>
          <p:cNvSpPr txBox="1"/>
          <p:nvPr/>
        </p:nvSpPr>
        <p:spPr>
          <a:xfrm>
            <a:off x="721663" y="385870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3</a:t>
            </a:r>
            <a:endParaRPr lang="en-GB" sz="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D9832E7-2CF6-0841-2F45-D202E96D116C}"/>
                  </a:ext>
                </a:extLst>
              </p:cNvPr>
              <p:cNvSpPr txBox="1"/>
              <p:nvPr/>
            </p:nvSpPr>
            <p:spPr>
              <a:xfrm>
                <a:off x="2704523" y="544549"/>
                <a:ext cx="681277" cy="3057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4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400" dirty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400" dirty="0"/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D9832E7-2CF6-0841-2F45-D202E96D11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4523" y="544549"/>
                <a:ext cx="681277" cy="305725"/>
              </a:xfrm>
              <a:prstGeom prst="rect">
                <a:avLst/>
              </a:prstGeom>
              <a:blipFill>
                <a:blip r:embed="rId7"/>
                <a:stretch>
                  <a:fillRect l="-6306" t="-2000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A1F2E6D-87B7-24BB-EC4B-F81D1BA61901}"/>
                  </a:ext>
                </a:extLst>
              </p:cNvPr>
              <p:cNvSpPr txBox="1"/>
              <p:nvPr/>
            </p:nvSpPr>
            <p:spPr>
              <a:xfrm>
                <a:off x="2665371" y="950236"/>
                <a:ext cx="823944" cy="30598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400" dirty="0"/>
                  <a:t>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GB" sz="1400" dirty="0"/>
                  <a:t> =</a:t>
                </a:r>
                <a:endParaRPr lang="en-GB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A1F2E6D-87B7-24BB-EC4B-F81D1BA619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5371" y="950236"/>
                <a:ext cx="823944" cy="305981"/>
              </a:xfrm>
              <a:prstGeom prst="rect">
                <a:avLst/>
              </a:prstGeom>
              <a:blipFill>
                <a:blip r:embed="rId8"/>
                <a:stretch>
                  <a:fillRect l="-5185" t="-2000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Oval 25">
            <a:extLst>
              <a:ext uri="{FF2B5EF4-FFF2-40B4-BE49-F238E27FC236}">
                <a16:creationId xmlns:a16="http://schemas.microsoft.com/office/drawing/2014/main" id="{74032BCD-6D94-DF32-1D5C-C7A249F03A11}"/>
              </a:ext>
            </a:extLst>
          </p:cNvPr>
          <p:cNvSpPr/>
          <p:nvPr/>
        </p:nvSpPr>
        <p:spPr>
          <a:xfrm>
            <a:off x="2899072" y="1028022"/>
            <a:ext cx="106938" cy="1069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&lt;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98ACD7A-6B12-2F31-E8DC-7ADDFEA47EC5}"/>
              </a:ext>
            </a:extLst>
          </p:cNvPr>
          <p:cNvSpPr/>
          <p:nvPr/>
        </p:nvSpPr>
        <p:spPr>
          <a:xfrm>
            <a:off x="2846025" y="634969"/>
            <a:ext cx="106938" cy="10693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97385E-E879-6827-2F33-C5830ECE7CEF}"/>
              </a:ext>
            </a:extLst>
          </p:cNvPr>
          <p:cNvSpPr txBox="1"/>
          <p:nvPr/>
        </p:nvSpPr>
        <p:spPr>
          <a:xfrm>
            <a:off x="2684848" y="769430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5</a:t>
            </a:r>
            <a:endParaRPr lang="en-GB" sz="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4782B68-C361-123C-CCD5-06BFF520A022}"/>
              </a:ext>
            </a:extLst>
          </p:cNvPr>
          <p:cNvSpPr txBox="1"/>
          <p:nvPr/>
        </p:nvSpPr>
        <p:spPr>
          <a:xfrm>
            <a:off x="2717619" y="478881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5</a:t>
            </a:r>
            <a:endParaRPr lang="en-GB" sz="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064A25-5D69-3860-C1FA-1A8382CAAE77}"/>
              </a:ext>
            </a:extLst>
          </p:cNvPr>
          <p:cNvSpPr txBox="1"/>
          <p:nvPr/>
        </p:nvSpPr>
        <p:spPr>
          <a:xfrm>
            <a:off x="3045161" y="777319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3</a:t>
            </a:r>
            <a:endParaRPr lang="en-GB" sz="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B015A5A-D0BD-EADC-B80C-9964671D642B}"/>
              </a:ext>
            </a:extLst>
          </p:cNvPr>
          <p:cNvSpPr txBox="1"/>
          <p:nvPr/>
        </p:nvSpPr>
        <p:spPr>
          <a:xfrm>
            <a:off x="3018181" y="487072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3</a:t>
            </a:r>
            <a:endParaRPr lang="en-GB" sz="6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B9BB169-B3EB-BE69-5D8B-2D53ED10123E}"/>
              </a:ext>
            </a:extLst>
          </p:cNvPr>
          <p:cNvCxnSpPr>
            <a:cxnSpLocks/>
          </p:cNvCxnSpPr>
          <p:nvPr/>
        </p:nvCxnSpPr>
        <p:spPr>
          <a:xfrm flipH="1" flipV="1">
            <a:off x="1464392" y="332479"/>
            <a:ext cx="280211" cy="496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4C19454-3C9F-4D28-7344-D68A66F6556F}"/>
              </a:ext>
            </a:extLst>
          </p:cNvPr>
          <p:cNvCxnSpPr>
            <a:cxnSpLocks/>
          </p:cNvCxnSpPr>
          <p:nvPr/>
        </p:nvCxnSpPr>
        <p:spPr>
          <a:xfrm flipV="1">
            <a:off x="2201283" y="339417"/>
            <a:ext cx="280790" cy="562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7B3ADF6-697D-DF88-6882-58D3D26F040C}"/>
              </a:ext>
            </a:extLst>
          </p:cNvPr>
          <p:cNvCxnSpPr>
            <a:cxnSpLocks/>
            <a:endCxn id="10" idx="2"/>
          </p:cNvCxnSpPr>
          <p:nvPr/>
        </p:nvCxnSpPr>
        <p:spPr>
          <a:xfrm flipH="1" flipV="1">
            <a:off x="1976280" y="1363547"/>
            <a:ext cx="113250" cy="962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17309C2-2DCB-485D-CDA9-FB2CB2093E99}"/>
              </a:ext>
            </a:extLst>
          </p:cNvPr>
          <p:cNvCxnSpPr>
            <a:cxnSpLocks/>
          </p:cNvCxnSpPr>
          <p:nvPr/>
        </p:nvCxnSpPr>
        <p:spPr>
          <a:xfrm>
            <a:off x="2492557" y="1335031"/>
            <a:ext cx="460406" cy="128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7ACB5FB2-6134-DDA7-6BAC-BC978206D3CE}"/>
              </a:ext>
            </a:extLst>
          </p:cNvPr>
          <p:cNvSpPr txBox="1"/>
          <p:nvPr/>
        </p:nvSpPr>
        <p:spPr>
          <a:xfrm>
            <a:off x="2816304" y="1311629"/>
            <a:ext cx="174743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simplifying fractions </a:t>
            </a:r>
          </a:p>
        </p:txBody>
      </p: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0DEED40C-2CBD-1DFE-43EE-5732F2CF17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862892"/>
              </p:ext>
            </p:extLst>
          </p:nvPr>
        </p:nvGraphicFramePr>
        <p:xfrm>
          <a:off x="3143414" y="1541823"/>
          <a:ext cx="279474" cy="243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158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  <a:gridCol w="93158">
                  <a:extLst>
                    <a:ext uri="{9D8B030D-6E8A-4147-A177-3AD203B41FA5}">
                      <a16:colId xmlns:a16="http://schemas.microsoft.com/office/drawing/2014/main" val="217133249"/>
                    </a:ext>
                  </a:extLst>
                </a:gridCol>
                <a:gridCol w="93158">
                  <a:extLst>
                    <a:ext uri="{9D8B030D-6E8A-4147-A177-3AD203B41FA5}">
                      <a16:colId xmlns:a16="http://schemas.microsoft.com/office/drawing/2014/main" val="920158166"/>
                    </a:ext>
                  </a:extLst>
                </a:gridCol>
              </a:tblGrid>
              <a:tr h="8169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81698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80579">
                <a:tc>
                  <a:txBody>
                    <a:bodyPr/>
                    <a:lstStyle/>
                    <a:p>
                      <a:endParaRPr lang="en-GB" sz="10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97728DC6-FD15-374F-D461-E75AD5109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57626"/>
              </p:ext>
            </p:extLst>
          </p:nvPr>
        </p:nvGraphicFramePr>
        <p:xfrm>
          <a:off x="3657331" y="1536063"/>
          <a:ext cx="263360" cy="243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360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81698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81698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80579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33879" marR="33879" marT="16940" marB="169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22937A8-6BCD-879E-7C63-D3BD0DD37472}"/>
                  </a:ext>
                </a:extLst>
              </p:cNvPr>
              <p:cNvSpPr txBox="1"/>
              <p:nvPr/>
            </p:nvSpPr>
            <p:spPr>
              <a:xfrm>
                <a:off x="3244259" y="1880715"/>
                <a:ext cx="641201" cy="3057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GB" sz="1400" dirty="0"/>
                  <a:t>     =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400" dirty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22937A8-6BCD-879E-7C63-D3BD0DD374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4259" y="1880715"/>
                <a:ext cx="641201" cy="305789"/>
              </a:xfrm>
              <a:prstGeom prst="rect">
                <a:avLst/>
              </a:prstGeom>
              <a:blipFill>
                <a:blip r:embed="rId9"/>
                <a:stretch>
                  <a:fillRect l="-6667" t="-4000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>
            <a:extLst>
              <a:ext uri="{FF2B5EF4-FFF2-40B4-BE49-F238E27FC236}">
                <a16:creationId xmlns:a16="http://schemas.microsoft.com/office/drawing/2014/main" id="{75FE003A-3C0A-59E4-7F87-E446DDE1C307}"/>
              </a:ext>
            </a:extLst>
          </p:cNvPr>
          <p:cNvSpPr txBox="1"/>
          <p:nvPr/>
        </p:nvSpPr>
        <p:spPr>
          <a:xfrm>
            <a:off x="3265967" y="2181567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b="0" i="0" dirty="0">
                <a:solidFill>
                  <a:srgbClr val="1F1F1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 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F265622-71EA-C5D8-60CC-2BDB90E86907}"/>
              </a:ext>
            </a:extLst>
          </p:cNvPr>
          <p:cNvSpPr txBox="1"/>
          <p:nvPr/>
        </p:nvSpPr>
        <p:spPr>
          <a:xfrm>
            <a:off x="3281745" y="1788862"/>
            <a:ext cx="54272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b="0" i="0" dirty="0">
                <a:solidFill>
                  <a:srgbClr val="1F1F1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</a:rPr>
              <a:t>÷</a:t>
            </a:r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 3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F00954F5-112A-9F12-3962-6A40174F7AA3}"/>
              </a:ext>
            </a:extLst>
          </p:cNvPr>
          <p:cNvCxnSpPr>
            <a:cxnSpLocks/>
            <a:endCxn id="60" idx="3"/>
          </p:cNvCxnSpPr>
          <p:nvPr/>
        </p:nvCxnSpPr>
        <p:spPr>
          <a:xfrm flipH="1" flipV="1">
            <a:off x="1030634" y="1722152"/>
            <a:ext cx="767440" cy="626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F579D814-B57A-31BC-EE18-B42CED51BCE2}"/>
              </a:ext>
            </a:extLst>
          </p:cNvPr>
          <p:cNvSpPr txBox="1"/>
          <p:nvPr/>
        </p:nvSpPr>
        <p:spPr>
          <a:xfrm>
            <a:off x="194197" y="1445153"/>
            <a:ext cx="836437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multiplying</a:t>
            </a:r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pairs of fractions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413EDD7-D6F4-40BC-A731-875B3A0CB7BF}"/>
              </a:ext>
            </a:extLst>
          </p:cNvPr>
          <p:cNvSpPr txBox="1"/>
          <p:nvPr/>
        </p:nvSpPr>
        <p:spPr>
          <a:xfrm>
            <a:off x="2616940" y="2749501"/>
            <a:ext cx="14901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multiplying fractions by whole numbers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D015211-0C04-5F91-2F2B-DCD33EF8B775}"/>
              </a:ext>
            </a:extLst>
          </p:cNvPr>
          <p:cNvSpPr txBox="1"/>
          <p:nvPr/>
        </p:nvSpPr>
        <p:spPr>
          <a:xfrm>
            <a:off x="71823" y="2428085"/>
            <a:ext cx="13042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dividing fractions by whole numbers</a:t>
            </a:r>
          </a:p>
        </p:txBody>
      </p:sp>
      <p:cxnSp>
        <p:nvCxnSpPr>
          <p:cNvPr id="1024" name="Straight Arrow Connector 1023">
            <a:extLst>
              <a:ext uri="{FF2B5EF4-FFF2-40B4-BE49-F238E27FC236}">
                <a16:creationId xmlns:a16="http://schemas.microsoft.com/office/drawing/2014/main" id="{3B9B2F85-984C-E0BA-2C9B-DC0DC5DDD2F0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2713129" y="2514531"/>
            <a:ext cx="648874" cy="2349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7" name="Straight Arrow Connector 1026">
            <a:extLst>
              <a:ext uri="{FF2B5EF4-FFF2-40B4-BE49-F238E27FC236}">
                <a16:creationId xmlns:a16="http://schemas.microsoft.com/office/drawing/2014/main" id="{A12972C1-F0CC-4906-7CA3-A9203F114A97}"/>
              </a:ext>
            </a:extLst>
          </p:cNvPr>
          <p:cNvCxnSpPr>
            <a:cxnSpLocks/>
          </p:cNvCxnSpPr>
          <p:nvPr/>
        </p:nvCxnSpPr>
        <p:spPr>
          <a:xfrm flipH="1">
            <a:off x="1263264" y="2545024"/>
            <a:ext cx="452959" cy="88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801E7A3C-E316-C6CD-9F21-CC38BF95CC69}"/>
                  </a:ext>
                </a:extLst>
              </p:cNvPr>
              <p:cNvSpPr txBox="1"/>
              <p:nvPr/>
            </p:nvSpPr>
            <p:spPr>
              <a:xfrm>
                <a:off x="240100" y="1963354"/>
                <a:ext cx="670055" cy="3059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400" dirty="0"/>
                  <a:t>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400" dirty="0"/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45" name="TextBox 1044">
                <a:extLst>
                  <a:ext uri="{FF2B5EF4-FFF2-40B4-BE49-F238E27FC236}">
                    <a16:creationId xmlns:a16="http://schemas.microsoft.com/office/drawing/2014/main" id="{801E7A3C-E316-C6CD-9F21-CC38BF95CC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00" y="1963354"/>
                <a:ext cx="670055" cy="305981"/>
              </a:xfrm>
              <a:prstGeom prst="rect">
                <a:avLst/>
              </a:prstGeom>
              <a:blipFill>
                <a:blip r:embed="rId10"/>
                <a:stretch>
                  <a:fillRect l="-6364" t="-2000" r="-5455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6" name="TextBox 1045">
                <a:extLst>
                  <a:ext uri="{FF2B5EF4-FFF2-40B4-BE49-F238E27FC236}">
                    <a16:creationId xmlns:a16="http://schemas.microsoft.com/office/drawing/2014/main" id="{EFB398B1-FFD4-AED5-049D-C8E179FC4AFE}"/>
                  </a:ext>
                </a:extLst>
              </p:cNvPr>
              <p:cNvSpPr txBox="1"/>
              <p:nvPr/>
            </p:nvSpPr>
            <p:spPr>
              <a:xfrm>
                <a:off x="2947021" y="3099810"/>
                <a:ext cx="714939" cy="2404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1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1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x 4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46" name="TextBox 1045">
                <a:extLst>
                  <a:ext uri="{FF2B5EF4-FFF2-40B4-BE49-F238E27FC236}">
                    <a16:creationId xmlns:a16="http://schemas.microsoft.com/office/drawing/2014/main" id="{EFB398B1-FFD4-AED5-049D-C8E179FC4A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7021" y="3099810"/>
                <a:ext cx="714939" cy="240450"/>
              </a:xfrm>
              <a:prstGeom prst="rect">
                <a:avLst/>
              </a:prstGeom>
              <a:blipFill>
                <a:blip r:embed="rId11"/>
                <a:stretch>
                  <a:fillRect l="-5085" t="-7500" r="-4237" b="-1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47" name="TextBox 1046">
                <a:extLst>
                  <a:ext uri="{FF2B5EF4-FFF2-40B4-BE49-F238E27FC236}">
                    <a16:creationId xmlns:a16="http://schemas.microsoft.com/office/drawing/2014/main" id="{A60D7366-1744-79E3-E68B-673A37A4C09C}"/>
                  </a:ext>
                </a:extLst>
              </p:cNvPr>
              <p:cNvSpPr txBox="1"/>
              <p:nvPr/>
            </p:nvSpPr>
            <p:spPr>
              <a:xfrm>
                <a:off x="229178" y="2831130"/>
                <a:ext cx="947375" cy="3059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sz="14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</a:t>
                </a:r>
                <a:r>
                  <a:rPr lang="en-GB" sz="1400" dirty="0">
                    <a:solidFill>
                      <a:srgbClr val="1F1F1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÷ </a:t>
                </a:r>
                <a:r>
                  <a:rPr lang="en-GB" sz="14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4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den>
                    </m:f>
                  </m:oMath>
                </a14:m>
                <a:endParaRPr lang="en-GB" sz="14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47" name="TextBox 1046">
                <a:extLst>
                  <a:ext uri="{FF2B5EF4-FFF2-40B4-BE49-F238E27FC236}">
                    <a16:creationId xmlns:a16="http://schemas.microsoft.com/office/drawing/2014/main" id="{A60D7366-1744-79E3-E68B-673A37A4C0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178" y="2831130"/>
                <a:ext cx="947375" cy="305981"/>
              </a:xfrm>
              <a:prstGeom prst="rect">
                <a:avLst/>
              </a:prstGeom>
              <a:blipFill>
                <a:blip r:embed="rId12"/>
                <a:stretch>
                  <a:fillRect l="-5161" t="-5882" r="-3226" b="-156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56" name="Straight Arrow Connector 1055">
            <a:extLst>
              <a:ext uri="{FF2B5EF4-FFF2-40B4-BE49-F238E27FC236}">
                <a16:creationId xmlns:a16="http://schemas.microsoft.com/office/drawing/2014/main" id="{1AB1BFFF-8098-0913-C2A9-1BFC29ACEAF9}"/>
              </a:ext>
            </a:extLst>
          </p:cNvPr>
          <p:cNvCxnSpPr>
            <a:cxnSpLocks/>
          </p:cNvCxnSpPr>
          <p:nvPr/>
        </p:nvCxnSpPr>
        <p:spPr>
          <a:xfrm flipH="1">
            <a:off x="1617411" y="2559370"/>
            <a:ext cx="382086" cy="7574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9" name="TextBox 1058">
            <a:extLst>
              <a:ext uri="{FF2B5EF4-FFF2-40B4-BE49-F238E27FC236}">
                <a16:creationId xmlns:a16="http://schemas.microsoft.com/office/drawing/2014/main" id="{8E8C376D-2440-CA1E-650E-0648435EA29E}"/>
              </a:ext>
            </a:extLst>
          </p:cNvPr>
          <p:cNvSpPr txBox="1"/>
          <p:nvPr/>
        </p:nvSpPr>
        <p:spPr>
          <a:xfrm>
            <a:off x="71823" y="3298001"/>
            <a:ext cx="21915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onverting between mixed numbers and improper fractions</a:t>
            </a:r>
          </a:p>
        </p:txBody>
      </p:sp>
      <p:graphicFrame>
        <p:nvGraphicFramePr>
          <p:cNvPr id="1060" name="Table 1059">
            <a:extLst>
              <a:ext uri="{FF2B5EF4-FFF2-40B4-BE49-F238E27FC236}">
                <a16:creationId xmlns:a16="http://schemas.microsoft.com/office/drawing/2014/main" id="{F6FC0010-9270-FFEC-7DEC-63F5C1DF03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50337"/>
              </p:ext>
            </p:extLst>
          </p:nvPr>
        </p:nvGraphicFramePr>
        <p:xfrm>
          <a:off x="1434455" y="3647294"/>
          <a:ext cx="173892" cy="16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2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53205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p:graphicFrame>
        <p:nvGraphicFramePr>
          <p:cNvPr id="1062" name="Table 1061">
            <a:extLst>
              <a:ext uri="{FF2B5EF4-FFF2-40B4-BE49-F238E27FC236}">
                <a16:creationId xmlns:a16="http://schemas.microsoft.com/office/drawing/2014/main" id="{9946AEC3-3AB3-FDAD-3188-7E3CF5268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800944"/>
              </p:ext>
            </p:extLst>
          </p:nvPr>
        </p:nvGraphicFramePr>
        <p:xfrm>
          <a:off x="1040139" y="3649250"/>
          <a:ext cx="173892" cy="16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2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53205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p:graphicFrame>
        <p:nvGraphicFramePr>
          <p:cNvPr id="1063" name="Table 1062">
            <a:extLst>
              <a:ext uri="{FF2B5EF4-FFF2-40B4-BE49-F238E27FC236}">
                <a16:creationId xmlns:a16="http://schemas.microsoft.com/office/drawing/2014/main" id="{4209A160-4A56-621C-063C-C810D3E64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184742"/>
              </p:ext>
            </p:extLst>
          </p:nvPr>
        </p:nvGraphicFramePr>
        <p:xfrm>
          <a:off x="1235442" y="3647295"/>
          <a:ext cx="173892" cy="16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2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53205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p:graphicFrame>
        <p:nvGraphicFramePr>
          <p:cNvPr id="1064" name="Table 1063">
            <a:extLst>
              <a:ext uri="{FF2B5EF4-FFF2-40B4-BE49-F238E27FC236}">
                <a16:creationId xmlns:a16="http://schemas.microsoft.com/office/drawing/2014/main" id="{02C7A103-6164-ECBE-7BA5-89520C8F96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9408601"/>
              </p:ext>
            </p:extLst>
          </p:nvPr>
        </p:nvGraphicFramePr>
        <p:xfrm>
          <a:off x="844836" y="3649251"/>
          <a:ext cx="173892" cy="16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2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53205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p:graphicFrame>
        <p:nvGraphicFramePr>
          <p:cNvPr id="1065" name="Table 1064">
            <a:extLst>
              <a:ext uri="{FF2B5EF4-FFF2-40B4-BE49-F238E27FC236}">
                <a16:creationId xmlns:a16="http://schemas.microsoft.com/office/drawing/2014/main" id="{A86375A5-D3E7-E292-6E30-55FDFAE24D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621402"/>
              </p:ext>
            </p:extLst>
          </p:nvPr>
        </p:nvGraphicFramePr>
        <p:xfrm>
          <a:off x="643875" y="3649251"/>
          <a:ext cx="173892" cy="161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892">
                  <a:extLst>
                    <a:ext uri="{9D8B030D-6E8A-4147-A177-3AD203B41FA5}">
                      <a16:colId xmlns:a16="http://schemas.microsoft.com/office/drawing/2014/main" val="3683602357"/>
                    </a:ext>
                  </a:extLst>
                </a:gridCol>
              </a:tblGrid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5514588"/>
                  </a:ext>
                </a:extLst>
              </a:tr>
              <a:tr h="53944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725602"/>
                  </a:ext>
                </a:extLst>
              </a:tr>
              <a:tr h="53205"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22370" marR="22370" marT="11185" marB="1118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733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471013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66" name="TextBox 1065">
                <a:extLst>
                  <a:ext uri="{FF2B5EF4-FFF2-40B4-BE49-F238E27FC236}">
                    <a16:creationId xmlns:a16="http://schemas.microsoft.com/office/drawing/2014/main" id="{C52948F1-E503-6BB2-1318-C8948EF2D804}"/>
                  </a:ext>
                </a:extLst>
              </p:cNvPr>
              <p:cNvSpPr txBox="1"/>
              <p:nvPr/>
            </p:nvSpPr>
            <p:spPr>
              <a:xfrm>
                <a:off x="889550" y="3824687"/>
                <a:ext cx="482504" cy="2401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11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1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GB" sz="11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GB" sz="11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= 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GB" sz="11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66" name="TextBox 1065">
                <a:extLst>
                  <a:ext uri="{FF2B5EF4-FFF2-40B4-BE49-F238E27FC236}">
                    <a16:creationId xmlns:a16="http://schemas.microsoft.com/office/drawing/2014/main" id="{C52948F1-E503-6BB2-1318-C8948EF2D8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550" y="3824687"/>
                <a:ext cx="482504" cy="240194"/>
              </a:xfrm>
              <a:prstGeom prst="rect">
                <a:avLst/>
              </a:prstGeom>
              <a:blipFill>
                <a:blip r:embed="rId13"/>
                <a:stretch>
                  <a:fillRect l="-7595" t="-7500" r="-7595" b="-1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2" name="Straight Arrow Connector 1071">
            <a:extLst>
              <a:ext uri="{FF2B5EF4-FFF2-40B4-BE49-F238E27FC236}">
                <a16:creationId xmlns:a16="http://schemas.microsoft.com/office/drawing/2014/main" id="{D71A1AA4-8066-E839-D890-0A18F133036E}"/>
              </a:ext>
            </a:extLst>
          </p:cNvPr>
          <p:cNvCxnSpPr>
            <a:cxnSpLocks/>
            <a:stCxn id="1055" idx="2"/>
          </p:cNvCxnSpPr>
          <p:nvPr/>
        </p:nvCxnSpPr>
        <p:spPr>
          <a:xfrm>
            <a:off x="2212698" y="2584230"/>
            <a:ext cx="378384" cy="874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74" name="TextBox 1073">
            <a:extLst>
              <a:ext uri="{FF2B5EF4-FFF2-40B4-BE49-F238E27FC236}">
                <a16:creationId xmlns:a16="http://schemas.microsoft.com/office/drawing/2014/main" id="{94C5271F-2822-47A2-A96E-F2FAFF98FBB5}"/>
              </a:ext>
            </a:extLst>
          </p:cNvPr>
          <p:cNvSpPr txBox="1"/>
          <p:nvPr/>
        </p:nvSpPr>
        <p:spPr>
          <a:xfrm>
            <a:off x="2168810" y="3452647"/>
            <a:ext cx="17868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inding a fraction of a number</a:t>
            </a:r>
          </a:p>
        </p:txBody>
      </p:sp>
      <p:graphicFrame>
        <p:nvGraphicFramePr>
          <p:cNvPr id="1075" name="Table 1074">
            <a:extLst>
              <a:ext uri="{FF2B5EF4-FFF2-40B4-BE49-F238E27FC236}">
                <a16:creationId xmlns:a16="http://schemas.microsoft.com/office/drawing/2014/main" id="{F460A12A-11A1-F79A-A3A3-D6718C6F0C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124123"/>
              </p:ext>
            </p:extLst>
          </p:nvPr>
        </p:nvGraphicFramePr>
        <p:xfrm>
          <a:off x="3237532" y="3807057"/>
          <a:ext cx="1239252" cy="39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813">
                  <a:extLst>
                    <a:ext uri="{9D8B030D-6E8A-4147-A177-3AD203B41FA5}">
                      <a16:colId xmlns:a16="http://schemas.microsoft.com/office/drawing/2014/main" val="1898282368"/>
                    </a:ext>
                  </a:extLst>
                </a:gridCol>
                <a:gridCol w="309813">
                  <a:extLst>
                    <a:ext uri="{9D8B030D-6E8A-4147-A177-3AD203B41FA5}">
                      <a16:colId xmlns:a16="http://schemas.microsoft.com/office/drawing/2014/main" val="2208914910"/>
                    </a:ext>
                  </a:extLst>
                </a:gridCol>
                <a:gridCol w="309813">
                  <a:extLst>
                    <a:ext uri="{9D8B030D-6E8A-4147-A177-3AD203B41FA5}">
                      <a16:colId xmlns:a16="http://schemas.microsoft.com/office/drawing/2014/main" val="3598466282"/>
                    </a:ext>
                  </a:extLst>
                </a:gridCol>
                <a:gridCol w="309813">
                  <a:extLst>
                    <a:ext uri="{9D8B030D-6E8A-4147-A177-3AD203B41FA5}">
                      <a16:colId xmlns:a16="http://schemas.microsoft.com/office/drawing/2014/main" val="1276185978"/>
                    </a:ext>
                  </a:extLst>
                </a:gridCol>
              </a:tblGrid>
              <a:tr h="173441">
                <a:tc gridSpan="4"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960400"/>
                  </a:ext>
                </a:extLst>
              </a:tr>
              <a:tr h="173441"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214406"/>
                  </a:ext>
                </a:extLst>
              </a:tr>
            </a:tbl>
          </a:graphicData>
        </a:graphic>
      </p:graphicFrame>
      <p:sp>
        <p:nvSpPr>
          <p:cNvPr id="1077" name="Rectangle: Rounded Corners 1076">
            <a:extLst>
              <a:ext uri="{FF2B5EF4-FFF2-40B4-BE49-F238E27FC236}">
                <a16:creationId xmlns:a16="http://schemas.microsoft.com/office/drawing/2014/main" id="{BF2FF732-21D2-5BD7-3997-77C8C046C8A7}"/>
              </a:ext>
            </a:extLst>
          </p:cNvPr>
          <p:cNvSpPr/>
          <p:nvPr/>
        </p:nvSpPr>
        <p:spPr>
          <a:xfrm>
            <a:off x="3237532" y="3999320"/>
            <a:ext cx="928122" cy="203977"/>
          </a:xfrm>
          <a:prstGeom prst="roundRect">
            <a:avLst/>
          </a:prstGeom>
          <a:noFill/>
          <a:ln w="28575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78" name="TextBox 1077">
                <a:extLst>
                  <a:ext uri="{FF2B5EF4-FFF2-40B4-BE49-F238E27FC236}">
                    <a16:creationId xmlns:a16="http://schemas.microsoft.com/office/drawing/2014/main" id="{DF223EC1-2E9D-B553-A24E-9052A2FB7668}"/>
                  </a:ext>
                </a:extLst>
              </p:cNvPr>
              <p:cNvSpPr txBox="1"/>
              <p:nvPr/>
            </p:nvSpPr>
            <p:spPr>
              <a:xfrm>
                <a:off x="2305043" y="3677802"/>
                <a:ext cx="718145" cy="6113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9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9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sz="9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sz="900" dirty="0">
                    <a:latin typeface="Verdana" panose="020B0604030504040204" pitchFamily="34" charset="0"/>
                    <a:ea typeface="Verdana" panose="020B0604030504040204" pitchFamily="34" charset="0"/>
                  </a:rPr>
                  <a:t> of 48</a:t>
                </a:r>
              </a:p>
              <a:p>
                <a:endParaRPr lang="en-GB" sz="9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r>
                  <a:rPr lang="en-GB" sz="900" dirty="0">
                    <a:solidFill>
                      <a:srgbClr val="1F1F1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48 ÷ 4 = 12</a:t>
                </a:r>
              </a:p>
              <a:p>
                <a:r>
                  <a:rPr lang="en-GB" sz="900" dirty="0">
                    <a:solidFill>
                      <a:srgbClr val="1F1F1F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12 x 3 = 36</a:t>
                </a:r>
                <a:endParaRPr lang="en-GB" sz="900" dirty="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78" name="TextBox 1077">
                <a:extLst>
                  <a:ext uri="{FF2B5EF4-FFF2-40B4-BE49-F238E27FC236}">
                    <a16:creationId xmlns:a16="http://schemas.microsoft.com/office/drawing/2014/main" id="{DF223EC1-2E9D-B553-A24E-9052A2FB76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5043" y="3677802"/>
                <a:ext cx="718145" cy="611386"/>
              </a:xfrm>
              <a:prstGeom prst="rect">
                <a:avLst/>
              </a:prstGeom>
              <a:blipFill>
                <a:blip r:embed="rId14"/>
                <a:stretch>
                  <a:fillRect l="-10169" t="-2970" r="-9322" b="-99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9" name="Rectangle: Rounded Corners 1078">
            <a:extLst>
              <a:ext uri="{FF2B5EF4-FFF2-40B4-BE49-F238E27FC236}">
                <a16:creationId xmlns:a16="http://schemas.microsoft.com/office/drawing/2014/main" id="{45142FFD-E410-94CF-C35D-D431D7CEBC02}"/>
              </a:ext>
            </a:extLst>
          </p:cNvPr>
          <p:cNvSpPr/>
          <p:nvPr/>
        </p:nvSpPr>
        <p:spPr>
          <a:xfrm>
            <a:off x="146485" y="4284009"/>
            <a:ext cx="1586099" cy="3242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factors and common factors</a:t>
            </a:r>
          </a:p>
        </p:txBody>
      </p:sp>
      <p:graphicFrame>
        <p:nvGraphicFramePr>
          <p:cNvPr id="1080" name="Table 1079">
            <a:extLst>
              <a:ext uri="{FF2B5EF4-FFF2-40B4-BE49-F238E27FC236}">
                <a16:creationId xmlns:a16="http://schemas.microsoft.com/office/drawing/2014/main" id="{6296A2D5-CB47-0264-8065-FE1EC1D356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034945"/>
              </p:ext>
            </p:extLst>
          </p:nvPr>
        </p:nvGraphicFramePr>
        <p:xfrm>
          <a:off x="94090" y="4590257"/>
          <a:ext cx="767444" cy="982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22">
                  <a:extLst>
                    <a:ext uri="{9D8B030D-6E8A-4147-A177-3AD203B41FA5}">
                      <a16:colId xmlns:a16="http://schemas.microsoft.com/office/drawing/2014/main" val="831550049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2618461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967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</a:t>
                      </a:r>
                    </a:p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</a:t>
                      </a:r>
                    </a:p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400589"/>
                  </a:ext>
                </a:extLst>
              </a:tr>
            </a:tbl>
          </a:graphicData>
        </a:graphic>
      </p:graphicFrame>
      <p:graphicFrame>
        <p:nvGraphicFramePr>
          <p:cNvPr id="1081" name="Table 1080">
            <a:extLst>
              <a:ext uri="{FF2B5EF4-FFF2-40B4-BE49-F238E27FC236}">
                <a16:creationId xmlns:a16="http://schemas.microsoft.com/office/drawing/2014/main" id="{6403EB24-EB9B-9367-A91F-39B765330B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166688"/>
              </p:ext>
            </p:extLst>
          </p:nvPr>
        </p:nvGraphicFramePr>
        <p:xfrm>
          <a:off x="932558" y="4582848"/>
          <a:ext cx="767444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22">
                  <a:extLst>
                    <a:ext uri="{9D8B030D-6E8A-4147-A177-3AD203B41FA5}">
                      <a16:colId xmlns:a16="http://schemas.microsoft.com/office/drawing/2014/main" val="831550049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2618461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967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  <a:p>
                      <a:pPr algn="r"/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</a:t>
                      </a:r>
                    </a:p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  <a:p>
                      <a:r>
                        <a:rPr lang="en-GB" sz="105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400589"/>
                  </a:ext>
                </a:extLst>
              </a:tr>
            </a:tbl>
          </a:graphicData>
        </a:graphic>
      </p:graphicFrame>
      <p:sp>
        <p:nvSpPr>
          <p:cNvPr id="1084" name="Oval 1083">
            <a:extLst>
              <a:ext uri="{FF2B5EF4-FFF2-40B4-BE49-F238E27FC236}">
                <a16:creationId xmlns:a16="http://schemas.microsoft.com/office/drawing/2014/main" id="{53D90E8C-782B-7B06-22D4-BDB2FFD5B321}"/>
              </a:ext>
            </a:extLst>
          </p:cNvPr>
          <p:cNvSpPr/>
          <p:nvPr/>
        </p:nvSpPr>
        <p:spPr>
          <a:xfrm>
            <a:off x="1095238" y="5044892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88" name="Oval 1087">
            <a:extLst>
              <a:ext uri="{FF2B5EF4-FFF2-40B4-BE49-F238E27FC236}">
                <a16:creationId xmlns:a16="http://schemas.microsoft.com/office/drawing/2014/main" id="{5D2E2F7C-6BDD-D583-DA41-9E9D99BD5D20}"/>
              </a:ext>
            </a:extLst>
          </p:cNvPr>
          <p:cNvSpPr/>
          <p:nvPr/>
        </p:nvSpPr>
        <p:spPr>
          <a:xfrm>
            <a:off x="1099721" y="4891032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89" name="Oval 1088">
            <a:extLst>
              <a:ext uri="{FF2B5EF4-FFF2-40B4-BE49-F238E27FC236}">
                <a16:creationId xmlns:a16="http://schemas.microsoft.com/office/drawing/2014/main" id="{DB1A73CA-DB4D-88A8-CD22-2F1A2F7252FA}"/>
              </a:ext>
            </a:extLst>
          </p:cNvPr>
          <p:cNvSpPr/>
          <p:nvPr/>
        </p:nvSpPr>
        <p:spPr>
          <a:xfrm>
            <a:off x="1095238" y="5209278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0" name="Oval 1089">
            <a:extLst>
              <a:ext uri="{FF2B5EF4-FFF2-40B4-BE49-F238E27FC236}">
                <a16:creationId xmlns:a16="http://schemas.microsoft.com/office/drawing/2014/main" id="{0BE2E1E0-AAEA-9658-23D3-1086DF2634EA}"/>
              </a:ext>
            </a:extLst>
          </p:cNvPr>
          <p:cNvSpPr/>
          <p:nvPr/>
        </p:nvSpPr>
        <p:spPr>
          <a:xfrm>
            <a:off x="1371882" y="5216335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1" name="Oval 1090">
            <a:extLst>
              <a:ext uri="{FF2B5EF4-FFF2-40B4-BE49-F238E27FC236}">
                <a16:creationId xmlns:a16="http://schemas.microsoft.com/office/drawing/2014/main" id="{ADE08752-FC45-4CDB-80B7-C3190B480223}"/>
              </a:ext>
            </a:extLst>
          </p:cNvPr>
          <p:cNvSpPr/>
          <p:nvPr/>
        </p:nvSpPr>
        <p:spPr>
          <a:xfrm>
            <a:off x="263966" y="4891032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2" name="Oval 1091">
            <a:extLst>
              <a:ext uri="{FF2B5EF4-FFF2-40B4-BE49-F238E27FC236}">
                <a16:creationId xmlns:a16="http://schemas.microsoft.com/office/drawing/2014/main" id="{1FD3BB7D-956E-748B-B0C7-6724F131688E}"/>
              </a:ext>
            </a:extLst>
          </p:cNvPr>
          <p:cNvSpPr/>
          <p:nvPr/>
        </p:nvSpPr>
        <p:spPr>
          <a:xfrm>
            <a:off x="251660" y="5050983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3" name="Oval 1092">
            <a:extLst>
              <a:ext uri="{FF2B5EF4-FFF2-40B4-BE49-F238E27FC236}">
                <a16:creationId xmlns:a16="http://schemas.microsoft.com/office/drawing/2014/main" id="{2E4455AB-3CA7-2678-F3D1-B9CE5CDB6388}"/>
              </a:ext>
            </a:extLst>
          </p:cNvPr>
          <p:cNvSpPr/>
          <p:nvPr/>
        </p:nvSpPr>
        <p:spPr>
          <a:xfrm>
            <a:off x="263966" y="5376919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4" name="Oval 1093">
            <a:extLst>
              <a:ext uri="{FF2B5EF4-FFF2-40B4-BE49-F238E27FC236}">
                <a16:creationId xmlns:a16="http://schemas.microsoft.com/office/drawing/2014/main" id="{B7E11763-07FF-52AA-431B-11104DBC04F3}"/>
              </a:ext>
            </a:extLst>
          </p:cNvPr>
          <p:cNvSpPr/>
          <p:nvPr/>
        </p:nvSpPr>
        <p:spPr>
          <a:xfrm>
            <a:off x="527828" y="5222272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95" name="Rectangle: Rounded Corners 1094">
            <a:extLst>
              <a:ext uri="{FF2B5EF4-FFF2-40B4-BE49-F238E27FC236}">
                <a16:creationId xmlns:a16="http://schemas.microsoft.com/office/drawing/2014/main" id="{8EEAEDC4-00F8-FE78-344A-AFB3C6E50999}"/>
              </a:ext>
            </a:extLst>
          </p:cNvPr>
          <p:cNvSpPr/>
          <p:nvPr/>
        </p:nvSpPr>
        <p:spPr>
          <a:xfrm>
            <a:off x="121643" y="5857333"/>
            <a:ext cx="1758189" cy="19801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square and cube numbers</a:t>
            </a:r>
          </a:p>
        </p:txBody>
      </p:sp>
      <p:sp>
        <p:nvSpPr>
          <p:cNvPr id="1096" name="TextBox 1095">
            <a:extLst>
              <a:ext uri="{FF2B5EF4-FFF2-40B4-BE49-F238E27FC236}">
                <a16:creationId xmlns:a16="http://schemas.microsoft.com/office/drawing/2014/main" id="{D53589EB-EBC0-4036-741C-F171C30012FB}"/>
              </a:ext>
            </a:extLst>
          </p:cNvPr>
          <p:cNvSpPr txBox="1"/>
          <p:nvPr/>
        </p:nvSpPr>
        <p:spPr>
          <a:xfrm>
            <a:off x="194197" y="6090960"/>
            <a:ext cx="201850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4²= 4 x 4 = 16               </a:t>
            </a:r>
          </a:p>
          <a:p>
            <a:endParaRPr lang="en-GB" sz="11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</a:rPr>
              <a:t>4³ = 4 x 4 x 4 = 64</a:t>
            </a:r>
          </a:p>
        </p:txBody>
      </p:sp>
      <p:sp>
        <p:nvSpPr>
          <p:cNvPr id="1100" name="TextBox 1099">
            <a:extLst>
              <a:ext uri="{FF2B5EF4-FFF2-40B4-BE49-F238E27FC236}">
                <a16:creationId xmlns:a16="http://schemas.microsoft.com/office/drawing/2014/main" id="{6B5A9665-3DE3-4A29-87A9-7853DAFDE455}"/>
              </a:ext>
            </a:extLst>
          </p:cNvPr>
          <p:cNvSpPr txBox="1"/>
          <p:nvPr/>
        </p:nvSpPr>
        <p:spPr>
          <a:xfrm>
            <a:off x="6335014" y="740007"/>
            <a:ext cx="20798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7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101" name="TextBox 1100">
            <a:extLst>
              <a:ext uri="{FF2B5EF4-FFF2-40B4-BE49-F238E27FC236}">
                <a16:creationId xmlns:a16="http://schemas.microsoft.com/office/drawing/2014/main" id="{C3AB9B3B-8AEF-CEBC-11C5-4F746D08FF95}"/>
              </a:ext>
            </a:extLst>
          </p:cNvPr>
          <p:cNvSpPr txBox="1"/>
          <p:nvPr/>
        </p:nvSpPr>
        <p:spPr>
          <a:xfrm>
            <a:off x="6591405" y="747304"/>
            <a:ext cx="20798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7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102" name="Rectangle: Rounded Corners 1101">
            <a:extLst>
              <a:ext uri="{FF2B5EF4-FFF2-40B4-BE49-F238E27FC236}">
                <a16:creationId xmlns:a16="http://schemas.microsoft.com/office/drawing/2014/main" id="{47181304-2BB3-EEAF-1658-2070B5DED806}"/>
              </a:ext>
            </a:extLst>
          </p:cNvPr>
          <p:cNvSpPr/>
          <p:nvPr/>
        </p:nvSpPr>
        <p:spPr>
          <a:xfrm>
            <a:off x="5826273" y="112186"/>
            <a:ext cx="1135773" cy="19801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short division </a:t>
            </a:r>
          </a:p>
        </p:txBody>
      </p:sp>
      <p:graphicFrame>
        <p:nvGraphicFramePr>
          <p:cNvPr id="1103" name="Table 1102">
            <a:extLst>
              <a:ext uri="{FF2B5EF4-FFF2-40B4-BE49-F238E27FC236}">
                <a16:creationId xmlns:a16="http://schemas.microsoft.com/office/drawing/2014/main" id="{9380E140-7AFC-B1DB-6845-9A4DD237A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848459"/>
              </p:ext>
            </p:extLst>
          </p:nvPr>
        </p:nvGraphicFramePr>
        <p:xfrm>
          <a:off x="7528721" y="498684"/>
          <a:ext cx="886248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562">
                  <a:extLst>
                    <a:ext uri="{9D8B030D-6E8A-4147-A177-3AD203B41FA5}">
                      <a16:colId xmlns:a16="http://schemas.microsoft.com/office/drawing/2014/main" val="3695201226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1694826892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80396522"/>
                    </a:ext>
                  </a:extLst>
                </a:gridCol>
                <a:gridCol w="221562">
                  <a:extLst>
                    <a:ext uri="{9D8B030D-6E8A-4147-A177-3AD203B41FA5}">
                      <a16:colId xmlns:a16="http://schemas.microsoft.com/office/drawing/2014/main" val="1889946947"/>
                    </a:ext>
                  </a:extLst>
                </a:gridCol>
              </a:tblGrid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749711"/>
                  </a:ext>
                </a:extLst>
              </a:tr>
              <a:tr h="208459"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967331"/>
                  </a:ext>
                </a:extLst>
              </a:tr>
              <a:tr h="199572"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276235"/>
                  </a:ext>
                </a:extLst>
              </a:tr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05604"/>
                  </a:ext>
                </a:extLst>
              </a:tr>
            </a:tbl>
          </a:graphicData>
        </a:graphic>
      </p:graphicFrame>
      <p:sp>
        <p:nvSpPr>
          <p:cNvPr id="1105" name="TextBox 1104">
            <a:extLst>
              <a:ext uri="{FF2B5EF4-FFF2-40B4-BE49-F238E27FC236}">
                <a16:creationId xmlns:a16="http://schemas.microsoft.com/office/drawing/2014/main" id="{2562DA86-2514-26F9-91ED-A4C5D522E149}"/>
              </a:ext>
            </a:extLst>
          </p:cNvPr>
          <p:cNvSpPr txBox="1"/>
          <p:nvPr/>
        </p:nvSpPr>
        <p:spPr>
          <a:xfrm>
            <a:off x="7912674" y="1099052"/>
            <a:ext cx="20798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7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106" name="TextBox 1105">
            <a:extLst>
              <a:ext uri="{FF2B5EF4-FFF2-40B4-BE49-F238E27FC236}">
                <a16:creationId xmlns:a16="http://schemas.microsoft.com/office/drawing/2014/main" id="{8846A294-BEA7-A5D2-2B7A-2DC04C7754C6}"/>
              </a:ext>
            </a:extLst>
          </p:cNvPr>
          <p:cNvSpPr txBox="1"/>
          <p:nvPr/>
        </p:nvSpPr>
        <p:spPr>
          <a:xfrm>
            <a:off x="7696522" y="1095695"/>
            <a:ext cx="20798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700" b="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107" name="Rectangle: Rounded Corners 1106">
            <a:extLst>
              <a:ext uri="{FF2B5EF4-FFF2-40B4-BE49-F238E27FC236}">
                <a16:creationId xmlns:a16="http://schemas.microsoft.com/office/drawing/2014/main" id="{E42AB986-149E-DAA1-9F4A-D03987409BC7}"/>
              </a:ext>
            </a:extLst>
          </p:cNvPr>
          <p:cNvSpPr/>
          <p:nvPr/>
        </p:nvSpPr>
        <p:spPr>
          <a:xfrm>
            <a:off x="7891228" y="102051"/>
            <a:ext cx="1321391" cy="28989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short and long multiplication </a:t>
            </a:r>
          </a:p>
        </p:txBody>
      </p:sp>
      <p:graphicFrame>
        <p:nvGraphicFramePr>
          <p:cNvPr id="1108" name="Table 1107">
            <a:extLst>
              <a:ext uri="{FF2B5EF4-FFF2-40B4-BE49-F238E27FC236}">
                <a16:creationId xmlns:a16="http://schemas.microsoft.com/office/drawing/2014/main" id="{EFC7CF3E-4EED-1F93-1733-08952D3515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184206"/>
              </p:ext>
            </p:extLst>
          </p:nvPr>
        </p:nvGraphicFramePr>
        <p:xfrm>
          <a:off x="8551924" y="498684"/>
          <a:ext cx="10414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35694905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69520122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69482689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80396522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889946947"/>
                    </a:ext>
                  </a:extLst>
                </a:gridCol>
              </a:tblGrid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749711"/>
                  </a:ext>
                </a:extLst>
              </a:tr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967331"/>
                  </a:ext>
                </a:extLst>
              </a:tr>
              <a:tr h="199572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276235"/>
                  </a:ext>
                </a:extLst>
              </a:tr>
              <a:tr h="199572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246017"/>
                  </a:ext>
                </a:extLst>
              </a:tr>
              <a:tr h="199572"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5032599"/>
                  </a:ext>
                </a:extLst>
              </a:tr>
              <a:tr h="208459"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05604"/>
                  </a:ext>
                </a:extLst>
              </a:tr>
            </a:tbl>
          </a:graphicData>
        </a:graphic>
      </p:graphicFrame>
      <p:sp>
        <p:nvSpPr>
          <p:cNvPr id="1111" name="Rectangle: Rounded Corners 1110">
            <a:extLst>
              <a:ext uri="{FF2B5EF4-FFF2-40B4-BE49-F238E27FC236}">
                <a16:creationId xmlns:a16="http://schemas.microsoft.com/office/drawing/2014/main" id="{0E8981B5-E1CC-4FFA-FC00-CB2B70D07927}"/>
              </a:ext>
            </a:extLst>
          </p:cNvPr>
          <p:cNvSpPr/>
          <p:nvPr/>
        </p:nvSpPr>
        <p:spPr>
          <a:xfrm>
            <a:off x="2149629" y="4410731"/>
            <a:ext cx="1586099" cy="32421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multiples and common multiples</a:t>
            </a:r>
          </a:p>
        </p:txBody>
      </p:sp>
      <p:sp>
        <p:nvSpPr>
          <p:cNvPr id="1112" name="TextBox 1111">
            <a:extLst>
              <a:ext uri="{FF2B5EF4-FFF2-40B4-BE49-F238E27FC236}">
                <a16:creationId xmlns:a16="http://schemas.microsoft.com/office/drawing/2014/main" id="{9FE00592-FB05-E623-5475-4D5019B652C4}"/>
              </a:ext>
            </a:extLst>
          </p:cNvPr>
          <p:cNvSpPr txBox="1"/>
          <p:nvPr/>
        </p:nvSpPr>
        <p:spPr>
          <a:xfrm>
            <a:off x="2135292" y="4834553"/>
            <a:ext cx="2215350" cy="4154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Multiples of 2: 2, 4, 6, 8, 10, 12, 14</a:t>
            </a:r>
            <a:b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</a:br>
            <a:endParaRPr lang="en-GB" sz="9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Multiples of 3: 3, 6, 9, 12, 15, 18, 21,</a:t>
            </a:r>
          </a:p>
        </p:txBody>
      </p:sp>
      <p:sp>
        <p:nvSpPr>
          <p:cNvPr id="1113" name="Oval 1112">
            <a:extLst>
              <a:ext uri="{FF2B5EF4-FFF2-40B4-BE49-F238E27FC236}">
                <a16:creationId xmlns:a16="http://schemas.microsoft.com/office/drawing/2014/main" id="{E89736A4-C32E-68F5-F74C-37D46DF09C24}"/>
              </a:ext>
            </a:extLst>
          </p:cNvPr>
          <p:cNvSpPr/>
          <p:nvPr/>
        </p:nvSpPr>
        <p:spPr>
          <a:xfrm>
            <a:off x="3274512" y="4834553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14" name="Oval 1113">
            <a:extLst>
              <a:ext uri="{FF2B5EF4-FFF2-40B4-BE49-F238E27FC236}">
                <a16:creationId xmlns:a16="http://schemas.microsoft.com/office/drawing/2014/main" id="{FBB05857-7738-13AE-D25A-B4532F93F80E}"/>
              </a:ext>
            </a:extLst>
          </p:cNvPr>
          <p:cNvSpPr/>
          <p:nvPr/>
        </p:nvSpPr>
        <p:spPr>
          <a:xfrm>
            <a:off x="3109854" y="5108690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15" name="Oval 1114">
            <a:extLst>
              <a:ext uri="{FF2B5EF4-FFF2-40B4-BE49-F238E27FC236}">
                <a16:creationId xmlns:a16="http://schemas.microsoft.com/office/drawing/2014/main" id="{D380E936-ED58-939A-E4DD-50B225B42BEB}"/>
              </a:ext>
            </a:extLst>
          </p:cNvPr>
          <p:cNvSpPr/>
          <p:nvPr/>
        </p:nvSpPr>
        <p:spPr>
          <a:xfrm>
            <a:off x="3440767" y="5096807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16" name="Oval 1115">
            <a:extLst>
              <a:ext uri="{FF2B5EF4-FFF2-40B4-BE49-F238E27FC236}">
                <a16:creationId xmlns:a16="http://schemas.microsoft.com/office/drawing/2014/main" id="{3470C88A-C505-869E-6C19-46807954B417}"/>
              </a:ext>
            </a:extLst>
          </p:cNvPr>
          <p:cNvSpPr/>
          <p:nvPr/>
        </p:nvSpPr>
        <p:spPr>
          <a:xfrm>
            <a:off x="3844342" y="4829341"/>
            <a:ext cx="166255" cy="153860"/>
          </a:xfrm>
          <a:prstGeom prst="ellipse">
            <a:avLst/>
          </a:prstGeom>
          <a:noFill/>
          <a:ln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17" name="Rectangle: Rounded Corners 1116">
            <a:extLst>
              <a:ext uri="{FF2B5EF4-FFF2-40B4-BE49-F238E27FC236}">
                <a16:creationId xmlns:a16="http://schemas.microsoft.com/office/drawing/2014/main" id="{D2654A5E-D8C9-14FD-2C9C-AA9DD4A5D57A}"/>
              </a:ext>
            </a:extLst>
          </p:cNvPr>
          <p:cNvSpPr/>
          <p:nvPr/>
        </p:nvSpPr>
        <p:spPr>
          <a:xfrm>
            <a:off x="4476785" y="1291122"/>
            <a:ext cx="2913462" cy="27443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identifying prime and composite numbers</a:t>
            </a:r>
          </a:p>
        </p:txBody>
      </p:sp>
      <p:sp>
        <p:nvSpPr>
          <p:cNvPr id="1118" name="Rectangle: Rounded Corners 1117">
            <a:extLst>
              <a:ext uri="{FF2B5EF4-FFF2-40B4-BE49-F238E27FC236}">
                <a16:creationId xmlns:a16="http://schemas.microsoft.com/office/drawing/2014/main" id="{E083BDB4-7FFF-234D-A325-FE511F53CAB1}"/>
              </a:ext>
            </a:extLst>
          </p:cNvPr>
          <p:cNvSpPr/>
          <p:nvPr/>
        </p:nvSpPr>
        <p:spPr>
          <a:xfrm>
            <a:off x="4135874" y="95709"/>
            <a:ext cx="1514352" cy="17974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using known facts</a:t>
            </a:r>
          </a:p>
        </p:txBody>
      </p:sp>
      <p:sp>
        <p:nvSpPr>
          <p:cNvPr id="1119" name="TextBox 1118">
            <a:extLst>
              <a:ext uri="{FF2B5EF4-FFF2-40B4-BE49-F238E27FC236}">
                <a16:creationId xmlns:a16="http://schemas.microsoft.com/office/drawing/2014/main" id="{BD46203F-323D-0481-83D5-C0921901F27E}"/>
              </a:ext>
            </a:extLst>
          </p:cNvPr>
          <p:cNvSpPr txBox="1"/>
          <p:nvPr/>
        </p:nvSpPr>
        <p:spPr>
          <a:xfrm>
            <a:off x="4335050" y="370943"/>
            <a:ext cx="1400122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If  </a:t>
            </a:r>
            <a:r>
              <a:rPr lang="en-GB" sz="900" b="1" dirty="0">
                <a:latin typeface="Verdana" panose="020B0604030504040204" pitchFamily="34" charset="0"/>
                <a:ea typeface="Verdana" panose="020B0604030504040204" pitchFamily="34" charset="0"/>
              </a:rPr>
              <a:t>3 x 2 = 6 </a:t>
            </a:r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then…</a:t>
            </a:r>
          </a:p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30 x 2 = 60</a:t>
            </a:r>
          </a:p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3,000 x 2 = 6,000</a:t>
            </a:r>
          </a:p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0.3 x 2 = 0.6</a:t>
            </a:r>
          </a:p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600</a:t>
            </a:r>
            <a:r>
              <a:rPr lang="en-GB" sz="900" dirty="0">
                <a:solidFill>
                  <a:srgbClr val="1F1F1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÷ 2 = 300</a:t>
            </a:r>
            <a:endParaRPr lang="en-GB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20" name="Rectangle: Rounded Corners 1119">
            <a:extLst>
              <a:ext uri="{FF2B5EF4-FFF2-40B4-BE49-F238E27FC236}">
                <a16:creationId xmlns:a16="http://schemas.microsoft.com/office/drawing/2014/main" id="{BCEF1409-7409-8AB0-1271-510487519370}"/>
              </a:ext>
            </a:extLst>
          </p:cNvPr>
          <p:cNvSpPr/>
          <p:nvPr/>
        </p:nvSpPr>
        <p:spPr>
          <a:xfrm>
            <a:off x="2247851" y="5482897"/>
            <a:ext cx="1672840" cy="1960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using algebraic rules</a:t>
            </a:r>
          </a:p>
        </p:txBody>
      </p:sp>
      <p:graphicFrame>
        <p:nvGraphicFramePr>
          <p:cNvPr id="1121" name="Table 1120">
            <a:extLst>
              <a:ext uri="{FF2B5EF4-FFF2-40B4-BE49-F238E27FC236}">
                <a16:creationId xmlns:a16="http://schemas.microsoft.com/office/drawing/2014/main" id="{15C5237F-8C2B-4269-1D98-D26C05296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959912"/>
              </p:ext>
            </p:extLst>
          </p:nvPr>
        </p:nvGraphicFramePr>
        <p:xfrm>
          <a:off x="2094008" y="5735101"/>
          <a:ext cx="2057786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929">
                  <a:extLst>
                    <a:ext uri="{9D8B030D-6E8A-4147-A177-3AD203B41FA5}">
                      <a16:colId xmlns:a16="http://schemas.microsoft.com/office/drawing/2014/main" val="2041807922"/>
                    </a:ext>
                  </a:extLst>
                </a:gridCol>
                <a:gridCol w="924039">
                  <a:extLst>
                    <a:ext uri="{9D8B030D-6E8A-4147-A177-3AD203B41FA5}">
                      <a16:colId xmlns:a16="http://schemas.microsoft.com/office/drawing/2014/main" val="732248601"/>
                    </a:ext>
                  </a:extLst>
                </a:gridCol>
                <a:gridCol w="447818">
                  <a:extLst>
                    <a:ext uri="{9D8B030D-6E8A-4147-A177-3AD203B41FA5}">
                      <a16:colId xmlns:a16="http://schemas.microsoft.com/office/drawing/2014/main" val="2659153098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5n - 4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5997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rgbClr val="00B05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r>
                        <a:rPr lang="en-GB" sz="700" b="0" baseline="30000" dirty="0">
                          <a:solidFill>
                            <a:srgbClr val="00B05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st</a:t>
                      </a:r>
                      <a:r>
                        <a:rPr lang="en-GB" sz="700" b="0" dirty="0">
                          <a:solidFill>
                            <a:srgbClr val="00B05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term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 x </a:t>
                      </a:r>
                      <a:r>
                        <a:rPr lang="en-GB" sz="700" b="0" dirty="0">
                          <a:solidFill>
                            <a:srgbClr val="00B05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– 4 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9549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  <a:r>
                        <a:rPr lang="en-GB" sz="700" b="0" baseline="30000" dirty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nd</a:t>
                      </a:r>
                      <a:r>
                        <a:rPr lang="en-GB" sz="700" b="0" dirty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term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 x </a:t>
                      </a:r>
                      <a:r>
                        <a:rPr lang="en-GB" sz="700" b="0" dirty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 </a:t>
                      </a:r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- 4 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64250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r>
                        <a:rPr lang="en-GB" sz="700" b="0" baseline="300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rd</a:t>
                      </a:r>
                      <a:r>
                        <a:rPr lang="en-GB" sz="700" b="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term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 x </a:t>
                      </a:r>
                      <a:r>
                        <a:rPr lang="en-GB" sz="700" b="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– 4 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812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700" b="0" baseline="3000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th</a:t>
                      </a:r>
                      <a:r>
                        <a:rPr lang="en-GB" sz="700" b="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term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 x </a:t>
                      </a:r>
                      <a:r>
                        <a:rPr lang="en-GB" sz="700" b="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– 4 =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119353"/>
                  </a:ext>
                </a:extLst>
              </a:tr>
            </a:tbl>
          </a:graphicData>
        </a:graphic>
      </p:graphicFrame>
      <p:sp>
        <p:nvSpPr>
          <p:cNvPr id="1122" name="Rectangle: Rounded Corners 1121">
            <a:extLst>
              <a:ext uri="{FF2B5EF4-FFF2-40B4-BE49-F238E27FC236}">
                <a16:creationId xmlns:a16="http://schemas.microsoft.com/office/drawing/2014/main" id="{34948DD1-B3D9-3115-DCA8-DC244D892A09}"/>
              </a:ext>
            </a:extLst>
          </p:cNvPr>
          <p:cNvSpPr/>
          <p:nvPr/>
        </p:nvSpPr>
        <p:spPr>
          <a:xfrm>
            <a:off x="4766621" y="5426894"/>
            <a:ext cx="2417478" cy="24016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calculating and simplifying ratios</a:t>
            </a:r>
          </a:p>
        </p:txBody>
      </p:sp>
      <p:sp>
        <p:nvSpPr>
          <p:cNvPr id="1123" name="TextBox 1122">
            <a:extLst>
              <a:ext uri="{FF2B5EF4-FFF2-40B4-BE49-F238E27FC236}">
                <a16:creationId xmlns:a16="http://schemas.microsoft.com/office/drawing/2014/main" id="{8F796394-5E0A-2967-3DFE-DD3A45FA68E5}"/>
              </a:ext>
            </a:extLst>
          </p:cNvPr>
          <p:cNvSpPr txBox="1"/>
          <p:nvPr/>
        </p:nvSpPr>
        <p:spPr>
          <a:xfrm>
            <a:off x="4577640" y="5752700"/>
            <a:ext cx="2891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A prize is shared in a ratio of 3:4 between Jamie and Dan. If Jamie gets £21, how much will Dan get?</a:t>
            </a:r>
          </a:p>
          <a:p>
            <a:pPr algn="ctr"/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Jamie  Dan</a:t>
            </a:r>
          </a:p>
          <a:p>
            <a:pPr algn="ctr"/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  3 : 4</a:t>
            </a:r>
          </a:p>
          <a:p>
            <a:pPr algn="ctr"/>
            <a:r>
              <a:rPr lang="en-GB" sz="900" dirty="0">
                <a:latin typeface="Verdana" panose="020B0604030504040204" pitchFamily="34" charset="0"/>
                <a:ea typeface="Verdana" panose="020B0604030504040204" pitchFamily="34" charset="0"/>
              </a:rPr>
              <a:t>   £21: </a:t>
            </a:r>
            <a:r>
              <a:rPr lang="en-GB" sz="9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£28</a:t>
            </a:r>
            <a:endParaRPr lang="en-GB" sz="11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25" name="Picture 1124">
            <a:extLst>
              <a:ext uri="{FF2B5EF4-FFF2-40B4-BE49-F238E27FC236}">
                <a16:creationId xmlns:a16="http://schemas.microsoft.com/office/drawing/2014/main" id="{44483BE5-06F6-EB6B-322C-3645DCD2DBB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7380394">
            <a:off x="6354505" y="6433404"/>
            <a:ext cx="118368" cy="118368"/>
          </a:xfrm>
          <a:prstGeom prst="rect">
            <a:avLst/>
          </a:prstGeom>
        </p:spPr>
      </p:pic>
      <p:pic>
        <p:nvPicPr>
          <p:cNvPr id="1126" name="Picture 1125">
            <a:extLst>
              <a:ext uri="{FF2B5EF4-FFF2-40B4-BE49-F238E27FC236}">
                <a16:creationId xmlns:a16="http://schemas.microsoft.com/office/drawing/2014/main" id="{7B1FD9E2-EAD0-7E05-8A45-50FD77337F1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4219606" flipH="1">
            <a:off x="5710295" y="6442335"/>
            <a:ext cx="120918" cy="120918"/>
          </a:xfrm>
          <a:prstGeom prst="rect">
            <a:avLst/>
          </a:prstGeom>
        </p:spPr>
      </p:pic>
      <p:sp>
        <p:nvSpPr>
          <p:cNvPr id="1127" name="TextBox 1126">
            <a:extLst>
              <a:ext uri="{FF2B5EF4-FFF2-40B4-BE49-F238E27FC236}">
                <a16:creationId xmlns:a16="http://schemas.microsoft.com/office/drawing/2014/main" id="{51074909-E308-87D4-6F8E-74EF5B162C5D}"/>
              </a:ext>
            </a:extLst>
          </p:cNvPr>
          <p:cNvSpPr txBox="1"/>
          <p:nvPr/>
        </p:nvSpPr>
        <p:spPr>
          <a:xfrm>
            <a:off x="6442879" y="6321455"/>
            <a:ext cx="318102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7</a:t>
            </a:r>
            <a:endParaRPr lang="en-GB" sz="600" dirty="0"/>
          </a:p>
        </p:txBody>
      </p:sp>
      <p:sp>
        <p:nvSpPr>
          <p:cNvPr id="1128" name="TextBox 1127">
            <a:extLst>
              <a:ext uri="{FF2B5EF4-FFF2-40B4-BE49-F238E27FC236}">
                <a16:creationId xmlns:a16="http://schemas.microsoft.com/office/drawing/2014/main" id="{FEB657DA-0C87-80D8-F8F4-5183300CFBD4}"/>
              </a:ext>
            </a:extLst>
          </p:cNvPr>
          <p:cNvSpPr txBox="1"/>
          <p:nvPr/>
        </p:nvSpPr>
        <p:spPr>
          <a:xfrm>
            <a:off x="5393380" y="6337053"/>
            <a:ext cx="318102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600" dirty="0">
                <a:latin typeface="Verdana" panose="020B0604030504040204" pitchFamily="34" charset="0"/>
                <a:ea typeface="Verdana" panose="020B0604030504040204" pitchFamily="34" charset="0"/>
              </a:rPr>
              <a:t>x 7</a:t>
            </a:r>
            <a:endParaRPr lang="en-GB" sz="60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394FED1-1A21-A1F4-6E0E-BF0FE7EB476A}"/>
              </a:ext>
            </a:extLst>
          </p:cNvPr>
          <p:cNvSpPr/>
          <p:nvPr/>
        </p:nvSpPr>
        <p:spPr>
          <a:xfrm>
            <a:off x="4129576" y="2814762"/>
            <a:ext cx="1646847" cy="6679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Why are times tables useful?</a:t>
            </a:r>
          </a:p>
        </p:txBody>
      </p:sp>
      <p:graphicFrame>
        <p:nvGraphicFramePr>
          <p:cNvPr id="1129" name="Table 1128">
            <a:extLst>
              <a:ext uri="{FF2B5EF4-FFF2-40B4-BE49-F238E27FC236}">
                <a16:creationId xmlns:a16="http://schemas.microsoft.com/office/drawing/2014/main" id="{B3712DEB-09BD-3AD3-A2FC-E6B2C2F60D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530085"/>
              </p:ext>
            </p:extLst>
          </p:nvPr>
        </p:nvGraphicFramePr>
        <p:xfrm>
          <a:off x="4696420" y="1577159"/>
          <a:ext cx="767444" cy="449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22">
                  <a:extLst>
                    <a:ext uri="{9D8B030D-6E8A-4147-A177-3AD203B41FA5}">
                      <a16:colId xmlns:a16="http://schemas.microsoft.com/office/drawing/2014/main" val="831550049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2618461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967178"/>
                  </a:ext>
                </a:extLst>
              </a:tr>
              <a:tr h="235936">
                <a:tc>
                  <a:txBody>
                    <a:bodyPr/>
                    <a:lstStyle/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400589"/>
                  </a:ext>
                </a:extLst>
              </a:tr>
            </a:tbl>
          </a:graphicData>
        </a:graphic>
      </p:graphicFrame>
      <p:graphicFrame>
        <p:nvGraphicFramePr>
          <p:cNvPr id="1131" name="Table 1130">
            <a:extLst>
              <a:ext uri="{FF2B5EF4-FFF2-40B4-BE49-F238E27FC236}">
                <a16:creationId xmlns:a16="http://schemas.microsoft.com/office/drawing/2014/main" id="{21E4F062-4716-341F-A33D-4B0D6A7FCA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428643"/>
              </p:ext>
            </p:extLst>
          </p:nvPr>
        </p:nvGraphicFramePr>
        <p:xfrm>
          <a:off x="5582668" y="1576418"/>
          <a:ext cx="767444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22">
                  <a:extLst>
                    <a:ext uri="{9D8B030D-6E8A-4147-A177-3AD203B41FA5}">
                      <a16:colId xmlns:a16="http://schemas.microsoft.com/office/drawing/2014/main" val="831550049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2618461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967178"/>
                  </a:ext>
                </a:extLst>
              </a:tr>
              <a:tr h="235936">
                <a:tc>
                  <a:txBody>
                    <a:bodyPr/>
                    <a:lstStyle/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</a:t>
                      </a:r>
                    </a:p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400589"/>
                  </a:ext>
                </a:extLst>
              </a:tr>
            </a:tbl>
          </a:graphicData>
        </a:graphic>
      </p:graphicFrame>
      <p:graphicFrame>
        <p:nvGraphicFramePr>
          <p:cNvPr id="1132" name="Table 1131">
            <a:extLst>
              <a:ext uri="{FF2B5EF4-FFF2-40B4-BE49-F238E27FC236}">
                <a16:creationId xmlns:a16="http://schemas.microsoft.com/office/drawing/2014/main" id="{544FED0B-A778-C1DA-ED13-444949E3B0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701127"/>
              </p:ext>
            </p:extLst>
          </p:nvPr>
        </p:nvGraphicFramePr>
        <p:xfrm>
          <a:off x="6452399" y="1576418"/>
          <a:ext cx="767444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722">
                  <a:extLst>
                    <a:ext uri="{9D8B030D-6E8A-4147-A177-3AD203B41FA5}">
                      <a16:colId xmlns:a16="http://schemas.microsoft.com/office/drawing/2014/main" val="831550049"/>
                    </a:ext>
                  </a:extLst>
                </a:gridCol>
                <a:gridCol w="383722">
                  <a:extLst>
                    <a:ext uri="{9D8B030D-6E8A-4147-A177-3AD203B41FA5}">
                      <a16:colId xmlns:a16="http://schemas.microsoft.com/office/drawing/2014/main" val="261846134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1967178"/>
                  </a:ext>
                </a:extLst>
              </a:tr>
              <a:tr h="235936">
                <a:tc>
                  <a:txBody>
                    <a:bodyPr/>
                    <a:lstStyle/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</a:t>
                      </a:r>
                    </a:p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</a:t>
                      </a:r>
                    </a:p>
                    <a:p>
                      <a:pPr algn="r"/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18</a:t>
                      </a:r>
                    </a:p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9</a:t>
                      </a:r>
                    </a:p>
                    <a:p>
                      <a:r>
                        <a:rPr lang="en-GB" sz="8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0400589"/>
                  </a:ext>
                </a:extLst>
              </a:tr>
            </a:tbl>
          </a:graphicData>
        </a:graphic>
      </p:graphicFrame>
      <p:sp>
        <p:nvSpPr>
          <p:cNvPr id="1133" name="TextBox 1132">
            <a:extLst>
              <a:ext uri="{FF2B5EF4-FFF2-40B4-BE49-F238E27FC236}">
                <a16:creationId xmlns:a16="http://schemas.microsoft.com/office/drawing/2014/main" id="{CA19BD20-7CFF-54F6-FDBF-70A0AB3597EF}"/>
              </a:ext>
            </a:extLst>
          </p:cNvPr>
          <p:cNvSpPr txBox="1"/>
          <p:nvPr/>
        </p:nvSpPr>
        <p:spPr>
          <a:xfrm>
            <a:off x="5684865" y="2226082"/>
            <a:ext cx="6652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900" b="1" dirty="0">
                <a:latin typeface="Verdana" panose="020B0604030504040204" pitchFamily="34" charset="0"/>
                <a:ea typeface="Verdana" panose="020B0604030504040204" pitchFamily="34" charset="0"/>
              </a:rPr>
              <a:t>composite</a:t>
            </a:r>
            <a:endParaRPr lang="en-GB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34" name="TextBox 1133">
            <a:extLst>
              <a:ext uri="{FF2B5EF4-FFF2-40B4-BE49-F238E27FC236}">
                <a16:creationId xmlns:a16="http://schemas.microsoft.com/office/drawing/2014/main" id="{4FC31A42-ECBA-1901-68EB-B177F32FC840}"/>
              </a:ext>
            </a:extLst>
          </p:cNvPr>
          <p:cNvSpPr txBox="1"/>
          <p:nvPr/>
        </p:nvSpPr>
        <p:spPr>
          <a:xfrm>
            <a:off x="4899523" y="2232054"/>
            <a:ext cx="376706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900" b="1" dirty="0">
                <a:latin typeface="Verdana" panose="020B0604030504040204" pitchFamily="34" charset="0"/>
                <a:ea typeface="Verdana" panose="020B0604030504040204" pitchFamily="34" charset="0"/>
              </a:rPr>
              <a:t>prime</a:t>
            </a:r>
            <a:endParaRPr lang="en-GB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35" name="TextBox 1134">
            <a:extLst>
              <a:ext uri="{FF2B5EF4-FFF2-40B4-BE49-F238E27FC236}">
                <a16:creationId xmlns:a16="http://schemas.microsoft.com/office/drawing/2014/main" id="{820CB433-4BF4-3043-57B8-A89C322FC151}"/>
              </a:ext>
            </a:extLst>
          </p:cNvPr>
          <p:cNvSpPr txBox="1"/>
          <p:nvPr/>
        </p:nvSpPr>
        <p:spPr>
          <a:xfrm>
            <a:off x="6554596" y="2219674"/>
            <a:ext cx="6652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900" b="1" dirty="0">
                <a:latin typeface="Verdana" panose="020B0604030504040204" pitchFamily="34" charset="0"/>
                <a:ea typeface="Verdana" panose="020B0604030504040204" pitchFamily="34" charset="0"/>
              </a:rPr>
              <a:t>composite</a:t>
            </a:r>
            <a:endParaRPr lang="en-GB" sz="9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136" name="Table 1135">
            <a:extLst>
              <a:ext uri="{FF2B5EF4-FFF2-40B4-BE49-F238E27FC236}">
                <a16:creationId xmlns:a16="http://schemas.microsoft.com/office/drawing/2014/main" id="{3AE91F71-9A74-638F-4B1C-B9FB49AE45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105888"/>
              </p:ext>
            </p:extLst>
          </p:nvPr>
        </p:nvGraphicFramePr>
        <p:xfrm>
          <a:off x="7555258" y="5758948"/>
          <a:ext cx="2135927" cy="92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1976">
                  <a:extLst>
                    <a:ext uri="{9D8B030D-6E8A-4147-A177-3AD203B41FA5}">
                      <a16:colId xmlns:a16="http://schemas.microsoft.com/office/drawing/2014/main" val="2041807922"/>
                    </a:ext>
                  </a:extLst>
                </a:gridCol>
                <a:gridCol w="707381">
                  <a:extLst>
                    <a:ext uri="{9D8B030D-6E8A-4147-A177-3AD203B41FA5}">
                      <a16:colId xmlns:a16="http://schemas.microsoft.com/office/drawing/2014/main" val="732248601"/>
                    </a:ext>
                  </a:extLst>
                </a:gridCol>
                <a:gridCol w="716570">
                  <a:extLst>
                    <a:ext uri="{9D8B030D-6E8A-4147-A177-3AD203B41FA5}">
                      <a16:colId xmlns:a16="http://schemas.microsoft.com/office/drawing/2014/main" val="2659153098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recipe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 sz="9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5997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 servings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 serving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 servings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9549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400 ml milk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200 ml milk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1,600 ml milk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64250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600 g fruit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300 g fruit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2,400 g fruit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58121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80 g sugar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 g sugar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600" b="0" dirty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320 g sugar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3119353"/>
                  </a:ext>
                </a:extLst>
              </a:tr>
            </a:tbl>
          </a:graphicData>
        </a:graphic>
      </p:graphicFrame>
      <p:sp>
        <p:nvSpPr>
          <p:cNvPr id="1151" name="Rectangle: Rounded Corners 1150">
            <a:extLst>
              <a:ext uri="{FF2B5EF4-FFF2-40B4-BE49-F238E27FC236}">
                <a16:creationId xmlns:a16="http://schemas.microsoft.com/office/drawing/2014/main" id="{A17DCF9F-B331-9553-4CC6-EC706BF3CC26}"/>
              </a:ext>
            </a:extLst>
          </p:cNvPr>
          <p:cNvSpPr/>
          <p:nvPr/>
        </p:nvSpPr>
        <p:spPr>
          <a:xfrm>
            <a:off x="7379903" y="4421526"/>
            <a:ext cx="886248" cy="101539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using scale factors with shapes and amounts</a:t>
            </a:r>
          </a:p>
        </p:txBody>
      </p:sp>
      <p:sp>
        <p:nvSpPr>
          <p:cNvPr id="1152" name="Rectangle: Rounded Corners 1151">
            <a:extLst>
              <a:ext uri="{FF2B5EF4-FFF2-40B4-BE49-F238E27FC236}">
                <a16:creationId xmlns:a16="http://schemas.microsoft.com/office/drawing/2014/main" id="{1F7245B9-7E60-E9E3-21EA-E9714CB28ED4}"/>
              </a:ext>
            </a:extLst>
          </p:cNvPr>
          <p:cNvSpPr/>
          <p:nvPr/>
        </p:nvSpPr>
        <p:spPr>
          <a:xfrm>
            <a:off x="7460403" y="1973528"/>
            <a:ext cx="2410755" cy="21433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finding perimeter of regular polygons</a:t>
            </a:r>
          </a:p>
        </p:txBody>
      </p:sp>
      <p:sp>
        <p:nvSpPr>
          <p:cNvPr id="1153" name="Pentagon 1152">
            <a:extLst>
              <a:ext uri="{FF2B5EF4-FFF2-40B4-BE49-F238E27FC236}">
                <a16:creationId xmlns:a16="http://schemas.microsoft.com/office/drawing/2014/main" id="{F1ED9CB2-6F30-15B2-3F9D-674A60F80720}"/>
              </a:ext>
            </a:extLst>
          </p:cNvPr>
          <p:cNvSpPr/>
          <p:nvPr/>
        </p:nvSpPr>
        <p:spPr>
          <a:xfrm rot="20555092">
            <a:off x="7793177" y="2268616"/>
            <a:ext cx="387985" cy="369509"/>
          </a:xfrm>
          <a:prstGeom prst="pentagon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4" name="TextBox 1153">
            <a:extLst>
              <a:ext uri="{FF2B5EF4-FFF2-40B4-BE49-F238E27FC236}">
                <a16:creationId xmlns:a16="http://schemas.microsoft.com/office/drawing/2014/main" id="{30872216-D4CA-9611-BD6F-C7FA6A856C9A}"/>
              </a:ext>
            </a:extLst>
          </p:cNvPr>
          <p:cNvSpPr txBox="1"/>
          <p:nvPr/>
        </p:nvSpPr>
        <p:spPr>
          <a:xfrm>
            <a:off x="8120511" y="2365386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4 cm</a:t>
            </a:r>
          </a:p>
        </p:txBody>
      </p:sp>
      <p:sp>
        <p:nvSpPr>
          <p:cNvPr id="1155" name="TextBox 1154">
            <a:extLst>
              <a:ext uri="{FF2B5EF4-FFF2-40B4-BE49-F238E27FC236}">
                <a16:creationId xmlns:a16="http://schemas.microsoft.com/office/drawing/2014/main" id="{FB445BD6-A7FA-2084-5F84-07F9ABFFB037}"/>
              </a:ext>
            </a:extLst>
          </p:cNvPr>
          <p:cNvSpPr txBox="1"/>
          <p:nvPr/>
        </p:nvSpPr>
        <p:spPr>
          <a:xfrm>
            <a:off x="8564297" y="2281927"/>
            <a:ext cx="10406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perimeter = 20 cm</a:t>
            </a:r>
          </a:p>
        </p:txBody>
      </p:sp>
      <p:sp>
        <p:nvSpPr>
          <p:cNvPr id="1156" name="Rectangle: Rounded Corners 1155">
            <a:extLst>
              <a:ext uri="{FF2B5EF4-FFF2-40B4-BE49-F238E27FC236}">
                <a16:creationId xmlns:a16="http://schemas.microsoft.com/office/drawing/2014/main" id="{E1385BC1-267A-9DA4-FAC2-CF6EC6CDDC56}"/>
              </a:ext>
            </a:extLst>
          </p:cNvPr>
          <p:cNvSpPr/>
          <p:nvPr/>
        </p:nvSpPr>
        <p:spPr>
          <a:xfrm>
            <a:off x="5260672" y="4086000"/>
            <a:ext cx="1439763" cy="198009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calculating volume</a:t>
            </a:r>
          </a:p>
        </p:txBody>
      </p:sp>
      <p:grpSp>
        <p:nvGrpSpPr>
          <p:cNvPr id="1163" name="Group 1162">
            <a:extLst>
              <a:ext uri="{FF2B5EF4-FFF2-40B4-BE49-F238E27FC236}">
                <a16:creationId xmlns:a16="http://schemas.microsoft.com/office/drawing/2014/main" id="{F7FF294D-E495-3251-0502-060493F9B7DD}"/>
              </a:ext>
            </a:extLst>
          </p:cNvPr>
          <p:cNvGrpSpPr/>
          <p:nvPr/>
        </p:nvGrpSpPr>
        <p:grpSpPr>
          <a:xfrm>
            <a:off x="4740484" y="4474803"/>
            <a:ext cx="1169439" cy="679262"/>
            <a:chOff x="4891330" y="4234989"/>
            <a:chExt cx="1169439" cy="679262"/>
          </a:xfrm>
        </p:grpSpPr>
        <p:sp>
          <p:nvSpPr>
            <p:cNvPr id="1157" name="Cube 1156">
              <a:extLst>
                <a:ext uri="{FF2B5EF4-FFF2-40B4-BE49-F238E27FC236}">
                  <a16:creationId xmlns:a16="http://schemas.microsoft.com/office/drawing/2014/main" id="{2F881322-7F87-7863-7411-186DEFA4F95B}"/>
                </a:ext>
              </a:extLst>
            </p:cNvPr>
            <p:cNvSpPr/>
            <p:nvPr/>
          </p:nvSpPr>
          <p:spPr>
            <a:xfrm>
              <a:off x="4891330" y="4234989"/>
              <a:ext cx="795309" cy="467962"/>
            </a:xfrm>
            <a:prstGeom prst="cube">
              <a:avLst>
                <a:gd name="adj" fmla="val 55431"/>
              </a:avLst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8" name="TextBox 1157">
              <a:extLst>
                <a:ext uri="{FF2B5EF4-FFF2-40B4-BE49-F238E27FC236}">
                  <a16:creationId xmlns:a16="http://schemas.microsoft.com/office/drawing/2014/main" id="{F546EFC8-B69A-1C9F-703E-E6102DF9BE99}"/>
                </a:ext>
              </a:extLst>
            </p:cNvPr>
            <p:cNvSpPr txBox="1"/>
            <p:nvPr/>
          </p:nvSpPr>
          <p:spPr>
            <a:xfrm>
              <a:off x="4953000" y="4714196"/>
              <a:ext cx="4074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>
                  <a:latin typeface="Verdana" panose="020B0604030504040204" pitchFamily="34" charset="0"/>
                  <a:ea typeface="Verdana" panose="020B0604030504040204" pitchFamily="34" charset="0"/>
                </a:rPr>
                <a:t>5 cm</a:t>
              </a:r>
            </a:p>
          </p:txBody>
        </p:sp>
        <p:sp>
          <p:nvSpPr>
            <p:cNvPr id="1159" name="TextBox 1158">
              <a:extLst>
                <a:ext uri="{FF2B5EF4-FFF2-40B4-BE49-F238E27FC236}">
                  <a16:creationId xmlns:a16="http://schemas.microsoft.com/office/drawing/2014/main" id="{5864A4FE-7B61-52EF-A8E6-EA8DF61C7AAD}"/>
                </a:ext>
              </a:extLst>
            </p:cNvPr>
            <p:cNvSpPr txBox="1"/>
            <p:nvPr/>
          </p:nvSpPr>
          <p:spPr>
            <a:xfrm>
              <a:off x="5531703" y="4521612"/>
              <a:ext cx="4074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>
                  <a:latin typeface="Verdana" panose="020B0604030504040204" pitchFamily="34" charset="0"/>
                  <a:ea typeface="Verdana" panose="020B0604030504040204" pitchFamily="34" charset="0"/>
                </a:rPr>
                <a:t>6 cm</a:t>
              </a:r>
            </a:p>
          </p:txBody>
        </p:sp>
        <p:sp>
          <p:nvSpPr>
            <p:cNvPr id="1160" name="TextBox 1159">
              <a:extLst>
                <a:ext uri="{FF2B5EF4-FFF2-40B4-BE49-F238E27FC236}">
                  <a16:creationId xmlns:a16="http://schemas.microsoft.com/office/drawing/2014/main" id="{38A3496B-DB61-C52A-589F-155BFBEFE1DF}"/>
                </a:ext>
              </a:extLst>
            </p:cNvPr>
            <p:cNvSpPr txBox="1"/>
            <p:nvPr/>
          </p:nvSpPr>
          <p:spPr>
            <a:xfrm>
              <a:off x="5653285" y="4246059"/>
              <a:ext cx="407484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700" dirty="0">
                  <a:latin typeface="Verdana" panose="020B0604030504040204" pitchFamily="34" charset="0"/>
                  <a:ea typeface="Verdana" panose="020B0604030504040204" pitchFamily="34" charset="0"/>
                </a:rPr>
                <a:t>2 cm</a:t>
              </a:r>
            </a:p>
          </p:txBody>
        </p:sp>
      </p:grpSp>
      <p:sp>
        <p:nvSpPr>
          <p:cNvPr id="1161" name="TextBox 1160">
            <a:extLst>
              <a:ext uri="{FF2B5EF4-FFF2-40B4-BE49-F238E27FC236}">
                <a16:creationId xmlns:a16="http://schemas.microsoft.com/office/drawing/2014/main" id="{D1D39DE1-B579-0515-D515-39C2C14B2C7B}"/>
              </a:ext>
            </a:extLst>
          </p:cNvPr>
          <p:cNvSpPr txBox="1"/>
          <p:nvPr/>
        </p:nvSpPr>
        <p:spPr>
          <a:xfrm>
            <a:off x="5826273" y="4680320"/>
            <a:ext cx="155363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5 cm x 3 cm x 2 cm = 30 cm³</a:t>
            </a:r>
          </a:p>
        </p:txBody>
      </p:sp>
      <p:sp>
        <p:nvSpPr>
          <p:cNvPr id="1162" name="Rectangle: Rounded Corners 1161">
            <a:extLst>
              <a:ext uri="{FF2B5EF4-FFF2-40B4-BE49-F238E27FC236}">
                <a16:creationId xmlns:a16="http://schemas.microsoft.com/office/drawing/2014/main" id="{8EEF0259-1036-D328-BC58-A4199E2067B9}"/>
              </a:ext>
            </a:extLst>
          </p:cNvPr>
          <p:cNvSpPr/>
          <p:nvPr/>
        </p:nvSpPr>
        <p:spPr>
          <a:xfrm>
            <a:off x="5939187" y="2835160"/>
            <a:ext cx="3891682" cy="19801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9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Calculating areas of rectangles, triangles and parallelograms</a:t>
            </a:r>
          </a:p>
        </p:txBody>
      </p:sp>
      <p:sp>
        <p:nvSpPr>
          <p:cNvPr id="1165" name="Rectangle 1164">
            <a:extLst>
              <a:ext uri="{FF2B5EF4-FFF2-40B4-BE49-F238E27FC236}">
                <a16:creationId xmlns:a16="http://schemas.microsoft.com/office/drawing/2014/main" id="{F96C73E8-F69A-9B51-7F42-F9D12D7A28B1}"/>
              </a:ext>
            </a:extLst>
          </p:cNvPr>
          <p:cNvSpPr/>
          <p:nvPr/>
        </p:nvSpPr>
        <p:spPr>
          <a:xfrm>
            <a:off x="6131555" y="3239244"/>
            <a:ext cx="813431" cy="198014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6" name="Parallelogram 1165">
            <a:extLst>
              <a:ext uri="{FF2B5EF4-FFF2-40B4-BE49-F238E27FC236}">
                <a16:creationId xmlns:a16="http://schemas.microsoft.com/office/drawing/2014/main" id="{B3F3D8C3-131A-03C7-4221-A332433F6442}"/>
              </a:ext>
            </a:extLst>
          </p:cNvPr>
          <p:cNvSpPr/>
          <p:nvPr/>
        </p:nvSpPr>
        <p:spPr>
          <a:xfrm>
            <a:off x="8824270" y="3236358"/>
            <a:ext cx="838941" cy="379801"/>
          </a:xfrm>
          <a:prstGeom prst="parallelogram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70" name="Group 1169">
            <a:extLst>
              <a:ext uri="{FF2B5EF4-FFF2-40B4-BE49-F238E27FC236}">
                <a16:creationId xmlns:a16="http://schemas.microsoft.com/office/drawing/2014/main" id="{15B73087-E28A-BB3E-A0D0-800E8EC5B6AD}"/>
              </a:ext>
            </a:extLst>
          </p:cNvPr>
          <p:cNvGrpSpPr/>
          <p:nvPr/>
        </p:nvGrpSpPr>
        <p:grpSpPr>
          <a:xfrm>
            <a:off x="7428254" y="3247088"/>
            <a:ext cx="1033445" cy="423563"/>
            <a:chOff x="7322694" y="3292739"/>
            <a:chExt cx="1033445" cy="423563"/>
          </a:xfrm>
        </p:grpSpPr>
        <p:sp>
          <p:nvSpPr>
            <p:cNvPr id="1168" name="Rectangle 1167">
              <a:extLst>
                <a:ext uri="{FF2B5EF4-FFF2-40B4-BE49-F238E27FC236}">
                  <a16:creationId xmlns:a16="http://schemas.microsoft.com/office/drawing/2014/main" id="{22AA06D3-C8D6-1410-77D5-53544141DFE8}"/>
                </a:ext>
              </a:extLst>
            </p:cNvPr>
            <p:cNvSpPr/>
            <p:nvPr/>
          </p:nvSpPr>
          <p:spPr>
            <a:xfrm>
              <a:off x="7322694" y="3292739"/>
              <a:ext cx="930673" cy="37985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7" name="Right Triangle 1166">
              <a:extLst>
                <a:ext uri="{FF2B5EF4-FFF2-40B4-BE49-F238E27FC236}">
                  <a16:creationId xmlns:a16="http://schemas.microsoft.com/office/drawing/2014/main" id="{DEEE6ABE-490C-BF23-95BE-6DC2A91E8F5A}"/>
                </a:ext>
              </a:extLst>
            </p:cNvPr>
            <p:cNvSpPr/>
            <p:nvPr/>
          </p:nvSpPr>
          <p:spPr>
            <a:xfrm>
              <a:off x="7322695" y="3298001"/>
              <a:ext cx="930672" cy="379801"/>
            </a:xfrm>
            <a:prstGeom prst="rtTriangle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9" name="Rectangle 1168">
              <a:extLst>
                <a:ext uri="{FF2B5EF4-FFF2-40B4-BE49-F238E27FC236}">
                  <a16:creationId xmlns:a16="http://schemas.microsoft.com/office/drawing/2014/main" id="{E7D588B8-8A9F-E744-3BB0-4CF4CECFE988}"/>
                </a:ext>
              </a:extLst>
            </p:cNvPr>
            <p:cNvSpPr/>
            <p:nvPr/>
          </p:nvSpPr>
          <p:spPr>
            <a:xfrm>
              <a:off x="8260904" y="3622694"/>
              <a:ext cx="95235" cy="9360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71" name="TextBox 1170">
            <a:extLst>
              <a:ext uri="{FF2B5EF4-FFF2-40B4-BE49-F238E27FC236}">
                <a16:creationId xmlns:a16="http://schemas.microsoft.com/office/drawing/2014/main" id="{D61EC3CE-082E-FAA7-6E1A-D8514673B4AB}"/>
              </a:ext>
            </a:extLst>
          </p:cNvPr>
          <p:cNvSpPr txBox="1"/>
          <p:nvPr/>
        </p:nvSpPr>
        <p:spPr>
          <a:xfrm>
            <a:off x="6346680" y="3437258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9 cm</a:t>
            </a:r>
          </a:p>
        </p:txBody>
      </p:sp>
      <p:sp>
        <p:nvSpPr>
          <p:cNvPr id="1172" name="TextBox 1171">
            <a:extLst>
              <a:ext uri="{FF2B5EF4-FFF2-40B4-BE49-F238E27FC236}">
                <a16:creationId xmlns:a16="http://schemas.microsoft.com/office/drawing/2014/main" id="{320874CB-D6CD-588E-13DC-EC7380BE75C3}"/>
              </a:ext>
            </a:extLst>
          </p:cNvPr>
          <p:cNvSpPr txBox="1"/>
          <p:nvPr/>
        </p:nvSpPr>
        <p:spPr>
          <a:xfrm>
            <a:off x="5754303" y="3231230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4 cm</a:t>
            </a:r>
          </a:p>
        </p:txBody>
      </p:sp>
      <p:sp>
        <p:nvSpPr>
          <p:cNvPr id="1173" name="TextBox 1172">
            <a:extLst>
              <a:ext uri="{FF2B5EF4-FFF2-40B4-BE49-F238E27FC236}">
                <a16:creationId xmlns:a16="http://schemas.microsoft.com/office/drawing/2014/main" id="{575684AF-1778-18B2-16F0-8B7226BEF992}"/>
              </a:ext>
            </a:extLst>
          </p:cNvPr>
          <p:cNvSpPr txBox="1"/>
          <p:nvPr/>
        </p:nvSpPr>
        <p:spPr>
          <a:xfrm>
            <a:off x="7675387" y="3623921"/>
            <a:ext cx="46519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10 cm</a:t>
            </a:r>
          </a:p>
        </p:txBody>
      </p:sp>
      <p:sp>
        <p:nvSpPr>
          <p:cNvPr id="1174" name="TextBox 1173">
            <a:extLst>
              <a:ext uri="{FF2B5EF4-FFF2-40B4-BE49-F238E27FC236}">
                <a16:creationId xmlns:a16="http://schemas.microsoft.com/office/drawing/2014/main" id="{4BBCBF9E-95E3-3FB7-E6BF-21B5D09D4731}"/>
              </a:ext>
            </a:extLst>
          </p:cNvPr>
          <p:cNvSpPr txBox="1"/>
          <p:nvPr/>
        </p:nvSpPr>
        <p:spPr>
          <a:xfrm>
            <a:off x="7061608" y="3341237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7 cm</a:t>
            </a:r>
          </a:p>
        </p:txBody>
      </p:sp>
      <p:sp>
        <p:nvSpPr>
          <p:cNvPr id="1175" name="TextBox 1174">
            <a:extLst>
              <a:ext uri="{FF2B5EF4-FFF2-40B4-BE49-F238E27FC236}">
                <a16:creationId xmlns:a16="http://schemas.microsoft.com/office/drawing/2014/main" id="{C28665A1-FD1E-9961-D00E-59235F1FF1D8}"/>
              </a:ext>
            </a:extLst>
          </p:cNvPr>
          <p:cNvSpPr txBox="1"/>
          <p:nvPr/>
        </p:nvSpPr>
        <p:spPr>
          <a:xfrm>
            <a:off x="9021044" y="3570623"/>
            <a:ext cx="46519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10 cm</a:t>
            </a:r>
          </a:p>
        </p:txBody>
      </p:sp>
      <p:sp>
        <p:nvSpPr>
          <p:cNvPr id="1176" name="TextBox 1175">
            <a:extLst>
              <a:ext uri="{FF2B5EF4-FFF2-40B4-BE49-F238E27FC236}">
                <a16:creationId xmlns:a16="http://schemas.microsoft.com/office/drawing/2014/main" id="{DB9DA471-093E-E5E2-4A65-09DF5875172C}"/>
              </a:ext>
            </a:extLst>
          </p:cNvPr>
          <p:cNvSpPr txBox="1"/>
          <p:nvPr/>
        </p:nvSpPr>
        <p:spPr>
          <a:xfrm>
            <a:off x="8471701" y="3319860"/>
            <a:ext cx="40748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7 cm</a:t>
            </a:r>
          </a:p>
        </p:txBody>
      </p:sp>
      <p:sp>
        <p:nvSpPr>
          <p:cNvPr id="1182" name="TextBox 1181">
            <a:extLst>
              <a:ext uri="{FF2B5EF4-FFF2-40B4-BE49-F238E27FC236}">
                <a16:creationId xmlns:a16="http://schemas.microsoft.com/office/drawing/2014/main" id="{39E2052A-406D-5ABE-14AC-FCE4783129C9}"/>
              </a:ext>
            </a:extLst>
          </p:cNvPr>
          <p:cNvSpPr txBox="1"/>
          <p:nvPr/>
        </p:nvSpPr>
        <p:spPr>
          <a:xfrm>
            <a:off x="5849452" y="3649491"/>
            <a:ext cx="12137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9 cm x 4 cm = 36 cm²</a:t>
            </a:r>
          </a:p>
        </p:txBody>
      </p:sp>
      <p:sp>
        <p:nvSpPr>
          <p:cNvPr id="1183" name="TextBox 1182">
            <a:extLst>
              <a:ext uri="{FF2B5EF4-FFF2-40B4-BE49-F238E27FC236}">
                <a16:creationId xmlns:a16="http://schemas.microsoft.com/office/drawing/2014/main" id="{3C18746A-C21E-97C5-AAA4-7198D0A9E95E}"/>
              </a:ext>
            </a:extLst>
          </p:cNvPr>
          <p:cNvSpPr txBox="1"/>
          <p:nvPr/>
        </p:nvSpPr>
        <p:spPr>
          <a:xfrm>
            <a:off x="7230389" y="3757237"/>
            <a:ext cx="12715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7 cm x 10 cm = 70 cm²</a:t>
            </a:r>
          </a:p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70 cm² </a:t>
            </a:r>
            <a:r>
              <a:rPr lang="en-GB" sz="700" dirty="0">
                <a:solidFill>
                  <a:srgbClr val="1F1F1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÷ 2 = 35 </a:t>
            </a:r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cm²</a:t>
            </a:r>
          </a:p>
        </p:txBody>
      </p:sp>
      <p:sp>
        <p:nvSpPr>
          <p:cNvPr id="1184" name="TextBox 1183">
            <a:extLst>
              <a:ext uri="{FF2B5EF4-FFF2-40B4-BE49-F238E27FC236}">
                <a16:creationId xmlns:a16="http://schemas.microsoft.com/office/drawing/2014/main" id="{0987F516-B6A2-3DB9-0940-531652B9AE6F}"/>
              </a:ext>
            </a:extLst>
          </p:cNvPr>
          <p:cNvSpPr txBox="1"/>
          <p:nvPr/>
        </p:nvSpPr>
        <p:spPr>
          <a:xfrm>
            <a:off x="8599656" y="3743283"/>
            <a:ext cx="12715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latin typeface="Verdana" panose="020B0604030504040204" pitchFamily="34" charset="0"/>
                <a:ea typeface="Verdana" panose="020B0604030504040204" pitchFamily="34" charset="0"/>
              </a:rPr>
              <a:t>7 cm x 10 cm = 70 cm²</a:t>
            </a:r>
          </a:p>
          <a:p>
            <a:endParaRPr lang="en-GB" sz="7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55" name="Rectangle: Rounded Corners 1054">
            <a:extLst>
              <a:ext uri="{FF2B5EF4-FFF2-40B4-BE49-F238E27FC236}">
                <a16:creationId xmlns:a16="http://schemas.microsoft.com/office/drawing/2014/main" id="{11B6DB21-4247-2B92-ED10-042F19DDD0E0}"/>
              </a:ext>
            </a:extLst>
          </p:cNvPr>
          <p:cNvSpPr/>
          <p:nvPr/>
        </p:nvSpPr>
        <p:spPr>
          <a:xfrm>
            <a:off x="1696420" y="2191109"/>
            <a:ext cx="1032555" cy="39312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fractions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14F054A-F593-7AFE-83B5-E36FB1F03409}"/>
              </a:ext>
            </a:extLst>
          </p:cNvPr>
          <p:cNvSpPr/>
          <p:nvPr/>
        </p:nvSpPr>
        <p:spPr>
          <a:xfrm>
            <a:off x="1460002" y="821339"/>
            <a:ext cx="1032555" cy="542208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F4733D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finding equivalent fractions</a:t>
            </a:r>
          </a:p>
        </p:txBody>
      </p: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4102</TotalTime>
  <Words>539</Words>
  <Application>Microsoft Office PowerPoint</Application>
  <PresentationFormat>A4 Paper (210x297 mm)</PresentationFormat>
  <Paragraphs>191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16</cp:revision>
  <dcterms:created xsi:type="dcterms:W3CDTF">2022-02-01T11:05:46Z</dcterms:created>
  <dcterms:modified xsi:type="dcterms:W3CDTF">2025-10-14T17:42:16Z</dcterms:modified>
</cp:coreProperties>
</file>